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63" r:id="rId3"/>
    <p:sldId id="264"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ve Çavuşoğlu" initials="M" lastIdx="2" clrIdx="0">
    <p:extLst>
      <p:ext uri="{19B8F6BF-5375-455C-9EA6-DF929625EA0E}">
        <p15:presenceInfo xmlns:p15="http://schemas.microsoft.com/office/powerpoint/2012/main" userId="Merve Çavuşoğl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2232" autoAdjust="0"/>
  </p:normalViewPr>
  <p:slideViewPr>
    <p:cSldViewPr snapToGrid="0">
      <p:cViewPr>
        <p:scale>
          <a:sx n="100" d="100"/>
          <a:sy n="100" d="100"/>
        </p:scale>
        <p:origin x="70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6AB5AB-CC9D-43AB-B28F-93D9116D0888}" type="datetimeFigureOut">
              <a:rPr lang="tr-TR" smtClean="0"/>
              <a:t>3.05.2023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873E68-E11A-42CC-B4DD-B90564A1D93C}" type="slidenum">
              <a:rPr lang="tr-TR" smtClean="0"/>
              <a:t>‹#›</a:t>
            </a:fld>
            <a:endParaRPr lang="tr-TR"/>
          </a:p>
        </p:txBody>
      </p:sp>
    </p:spTree>
    <p:extLst>
      <p:ext uri="{BB962C8B-B14F-4D97-AF65-F5344CB8AC3E}">
        <p14:creationId xmlns:p14="http://schemas.microsoft.com/office/powerpoint/2010/main" val="4039032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8873E68-E11A-42CC-B4DD-B90564A1D93C}" type="slidenum">
              <a:rPr lang="tr-TR" smtClean="0"/>
              <a:t>4</a:t>
            </a:fld>
            <a:endParaRPr lang="tr-TR"/>
          </a:p>
        </p:txBody>
      </p:sp>
    </p:spTree>
    <p:extLst>
      <p:ext uri="{BB962C8B-B14F-4D97-AF65-F5344CB8AC3E}">
        <p14:creationId xmlns:p14="http://schemas.microsoft.com/office/powerpoint/2010/main" val="1636954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5E26FFFB-B7B2-4C81-8004-3A28F798614A}" type="datetimeFigureOut">
              <a:rPr lang="tr-TR" smtClean="0"/>
              <a:t>3.05.2023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3408654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E26FFFB-B7B2-4C81-8004-3A28F798614A}" type="datetimeFigureOut">
              <a:rPr lang="tr-TR" smtClean="0"/>
              <a:t>3.05.2023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8235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E26FFFB-B7B2-4C81-8004-3A28F798614A}" type="datetimeFigureOut">
              <a:rPr lang="tr-TR" smtClean="0"/>
              <a:t>3.05.2023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080110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E26FFFB-B7B2-4C81-8004-3A28F798614A}" type="datetimeFigureOut">
              <a:rPr lang="tr-TR" smtClean="0"/>
              <a:t>3.05.2023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48087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5E26FFFB-B7B2-4C81-8004-3A28F798614A}" type="datetimeFigureOut">
              <a:rPr lang="tr-TR" smtClean="0"/>
              <a:t>3.05.2023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45408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E26FFFB-B7B2-4C81-8004-3A28F798614A}" type="datetimeFigureOut">
              <a:rPr lang="tr-TR" smtClean="0"/>
              <a:t>3.05.2023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623778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E26FFFB-B7B2-4C81-8004-3A28F798614A}" type="datetimeFigureOut">
              <a:rPr lang="tr-TR" smtClean="0"/>
              <a:t>3.05.2023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800714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E26FFFB-B7B2-4C81-8004-3A28F798614A}" type="datetimeFigureOut">
              <a:rPr lang="tr-TR" smtClean="0"/>
              <a:t>3.05.2023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689737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E26FFFB-B7B2-4C81-8004-3A28F798614A}" type="datetimeFigureOut">
              <a:rPr lang="tr-TR" smtClean="0"/>
              <a:t>3.05.2023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719102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E26FFFB-B7B2-4C81-8004-3A28F798614A}" type="datetimeFigureOut">
              <a:rPr lang="tr-TR" smtClean="0"/>
              <a:t>3.05.2023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70404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E26FFFB-B7B2-4C81-8004-3A28F798614A}" type="datetimeFigureOut">
              <a:rPr lang="tr-TR" smtClean="0"/>
              <a:t>3.05.2023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2058685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6FFFB-B7B2-4C81-8004-3A28F798614A}" type="datetimeFigureOut">
              <a:rPr lang="tr-TR" smtClean="0"/>
              <a:t>3.05.2023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F8032-CD07-408B-B81A-47BBBCB49469}" type="slidenum">
              <a:rPr lang="tr-TR" smtClean="0"/>
              <a:t>‹#›</a:t>
            </a:fld>
            <a:endParaRPr lang="tr-TR"/>
          </a:p>
        </p:txBody>
      </p:sp>
    </p:spTree>
    <p:extLst>
      <p:ext uri="{BB962C8B-B14F-4D97-AF65-F5344CB8AC3E}">
        <p14:creationId xmlns:p14="http://schemas.microsoft.com/office/powerpoint/2010/main" val="3153170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ludag.edu.tr/sosyalbilimler/konu/view?id=8071" TargetMode="External"/><Relationship Id="rId2" Type="http://schemas.openxmlformats.org/officeDocument/2006/relationships/hyperlink" Target="chrome-extension://efaidnbmnnnibpcajpcglclefindmkaj/viewer.html?pdfurl=http://www.uludag.edu.tr/dosyalar/psikoloji/2017-2018/2017_2018_doktora_dersplani.pdf&amp;clen=277160&amp;chunk=tru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drive.google.com/file/d/1TkQD9By3B1lyO_I1BVLgqmsG8PkcxNev/view" TargetMode="External"/><Relationship Id="rId2" Type="http://schemas.openxmlformats.org/officeDocument/2006/relationships/hyperlink" Target="https://www.uludag.edu.tr/sosyalbilimler/konu/view?id=8071"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uludag.edu.tr/sosyalbilimler/konu/view?id=8071" TargetMode="External"/><Relationship Id="rId2" Type="http://schemas.openxmlformats.org/officeDocument/2006/relationships/hyperlink" Target="chrome-extension://efaidnbmnnnibpcajpcglclefindmkaj/viewer.html?pdfurl=http://www.uludag.edu.tr/dosyalar/psikoloji/2017-2018/2017_2018_doktora_dersplani.pdf&amp;clen=277160&amp;chunk=true" TargetMode="External"/><Relationship Id="rId1" Type="http://schemas.openxmlformats.org/officeDocument/2006/relationships/slideLayout" Target="../slideLayouts/slideLayout7.xml"/><Relationship Id="rId5" Type="http://schemas.openxmlformats.org/officeDocument/2006/relationships/hyperlink" Target="http://www.uludag.edu.tr/sosyalbilimler/duyuru/view?id=13575&amp;title=doktora-ogrencileri-icin-mezuniyet-sarti-ilkeleri-ve-gerekli-belgeler" TargetMode="External"/><Relationship Id="rId4" Type="http://schemas.openxmlformats.org/officeDocument/2006/relationships/hyperlink" Target="chrome-extension://efaidnbmnnnibpcajpcglclefindmkaj/viewer.html?pdfurl=https://uludag.edu.tr/dosyalar/sosyalbilimler/2020%20KLAS%C3%96R/2019-2020/gerekli_belgeler.pdf&amp;clen=706837&amp;chunk=tru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uludag.edu.tr/sosyalbilimler/konu/view?id=807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chrome-extension://efaidnbmnnnibpcajpcglclefindmkaj/viewer.html?pdfurl=https://uludag.edu.tr/dosyalar/sosyalbilimler/Y%C3%96NETMEL%C4%B0KLER/2020%20Y%C3%96NETMEL%C4%B0K/28_haziran_2020_lisansustu_yonetmeligi.pdf&amp;clen=682021&amp;chunk=true" TargetMode="External"/><Relationship Id="rId4" Type="http://schemas.openxmlformats.org/officeDocument/2006/relationships/hyperlink" Target="https://tez.yok.gov.tr/UlusalTezMerkezi/sistemGiris.j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Dikdörtgen 55"/>
          <p:cNvSpPr/>
          <p:nvPr/>
        </p:nvSpPr>
        <p:spPr>
          <a:xfrm>
            <a:off x="338705" y="117743"/>
            <a:ext cx="5292507" cy="236252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7" name="Dirsek Bağlayıcısı 58">
            <a:extLst>
              <a:ext uri="{FF2B5EF4-FFF2-40B4-BE49-F238E27FC236}">
                <a16:creationId xmlns:a16="http://schemas.microsoft.com/office/drawing/2014/main" id="{914B1EE6-DF62-412B-ABAB-C87867F22B49}"/>
              </a:ext>
            </a:extLst>
          </p:cNvPr>
          <p:cNvCxnSpPr>
            <a:cxnSpLocks/>
            <a:stCxn id="77" idx="3"/>
            <a:endCxn id="56" idx="3"/>
          </p:cNvCxnSpPr>
          <p:nvPr/>
        </p:nvCxnSpPr>
        <p:spPr>
          <a:xfrm flipV="1">
            <a:off x="4366135" y="1299005"/>
            <a:ext cx="1265077" cy="2402333"/>
          </a:xfrm>
          <a:prstGeom prst="bentConnector3">
            <a:avLst>
              <a:gd name="adj1" fmla="val 11807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Düz Ok Bağlayıcısı 45"/>
          <p:cNvCxnSpPr>
            <a:cxnSpLocks/>
          </p:cNvCxnSpPr>
          <p:nvPr/>
        </p:nvCxnSpPr>
        <p:spPr>
          <a:xfrm>
            <a:off x="2883072" y="2519025"/>
            <a:ext cx="0" cy="2719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Metin kutusu 76"/>
          <p:cNvSpPr txBox="1"/>
          <p:nvPr/>
        </p:nvSpPr>
        <p:spPr>
          <a:xfrm>
            <a:off x="3796071" y="3562838"/>
            <a:ext cx="570064" cy="276999"/>
          </a:xfrm>
          <a:prstGeom prst="rect">
            <a:avLst/>
          </a:prstGeom>
          <a:noFill/>
          <a:ln>
            <a:solidFill>
              <a:schemeClr val="accent1"/>
            </a:solidFill>
          </a:ln>
        </p:spPr>
        <p:txBody>
          <a:bodyPr wrap="square" rtlCol="0">
            <a:spAutoFit/>
          </a:bodyPr>
          <a:lstStyle/>
          <a:p>
            <a:pPr algn="ctr"/>
            <a:r>
              <a:rPr lang="tr-TR" sz="1200" dirty="0"/>
              <a:t>Hayır</a:t>
            </a:r>
          </a:p>
        </p:txBody>
      </p:sp>
      <p:cxnSp>
        <p:nvCxnSpPr>
          <p:cNvPr id="78" name="Düz Ok Bağlayıcısı 77">
            <a:extLst>
              <a:ext uri="{FF2B5EF4-FFF2-40B4-BE49-F238E27FC236}">
                <a16:creationId xmlns:a16="http://schemas.microsoft.com/office/drawing/2014/main" id="{8E5D37D6-35B0-404E-BDF2-4DC9C2FBEAE8}"/>
              </a:ext>
            </a:extLst>
          </p:cNvPr>
          <p:cNvCxnSpPr>
            <a:cxnSpLocks/>
          </p:cNvCxnSpPr>
          <p:nvPr/>
        </p:nvCxnSpPr>
        <p:spPr>
          <a:xfrm>
            <a:off x="3466705" y="3547002"/>
            <a:ext cx="266195" cy="1276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Düz Ok Bağlayıcısı 84">
            <a:extLst>
              <a:ext uri="{FF2B5EF4-FFF2-40B4-BE49-F238E27FC236}">
                <a16:creationId xmlns:a16="http://schemas.microsoft.com/office/drawing/2014/main" id="{8E5D37D6-35B0-404E-BDF2-4DC9C2FBEAE8}"/>
              </a:ext>
            </a:extLst>
          </p:cNvPr>
          <p:cNvCxnSpPr>
            <a:cxnSpLocks/>
          </p:cNvCxnSpPr>
          <p:nvPr/>
        </p:nvCxnSpPr>
        <p:spPr>
          <a:xfrm>
            <a:off x="1669988" y="3839837"/>
            <a:ext cx="0" cy="174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Metin kutusu 39">
            <a:extLst>
              <a:ext uri="{FF2B5EF4-FFF2-40B4-BE49-F238E27FC236}">
                <a16:creationId xmlns:a16="http://schemas.microsoft.com/office/drawing/2014/main" id="{48B8F9A3-FA6C-4F35-B76E-11B6C7E36D90}"/>
              </a:ext>
            </a:extLst>
          </p:cNvPr>
          <p:cNvSpPr txBox="1"/>
          <p:nvPr/>
        </p:nvSpPr>
        <p:spPr>
          <a:xfrm>
            <a:off x="398964" y="192734"/>
            <a:ext cx="5141544" cy="646331"/>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b="1" dirty="0"/>
              <a:t>I. yarıyıl: Ders aşaması </a:t>
            </a:r>
            <a:r>
              <a:rPr lang="tr-TR" sz="1200" dirty="0"/>
              <a:t>(30 AKTS)</a:t>
            </a:r>
          </a:p>
          <a:p>
            <a:pPr marL="92075" indent="-90488">
              <a:buFont typeface="Arial" panose="020B0604020202020204" pitchFamily="34" charset="0"/>
              <a:buChar char="•"/>
              <a:tabLst>
                <a:tab pos="92075" algn="l"/>
              </a:tabLst>
            </a:pPr>
            <a:r>
              <a:rPr lang="tr-TR" sz="1200" dirty="0"/>
              <a:t>Sınıf ortamında işlenen </a:t>
            </a:r>
            <a:r>
              <a:rPr lang="tr-TR" sz="1200" u="sng" dirty="0" smtClean="0">
                <a:hlinkClick r:id="rId2"/>
              </a:rPr>
              <a:t>2 </a:t>
            </a:r>
            <a:r>
              <a:rPr lang="tr-TR" sz="1200" u="sng" dirty="0">
                <a:hlinkClick r:id="rId2"/>
              </a:rPr>
              <a:t>zorunlu</a:t>
            </a:r>
            <a:r>
              <a:rPr lang="tr-TR" sz="1200" dirty="0">
                <a:hlinkClick r:id="rId2"/>
              </a:rPr>
              <a:t> </a:t>
            </a:r>
            <a:r>
              <a:rPr lang="tr-TR" sz="1200" dirty="0"/>
              <a:t>ve </a:t>
            </a:r>
            <a:r>
              <a:rPr lang="tr-TR" sz="1200" u="sng" dirty="0">
                <a:solidFill>
                  <a:schemeClr val="accent1">
                    <a:lumMod val="75000"/>
                  </a:schemeClr>
                </a:solidFill>
              </a:rPr>
              <a:t>2</a:t>
            </a:r>
            <a:r>
              <a:rPr lang="tr-TR" sz="1200" u="sng" dirty="0" smtClean="0">
                <a:hlinkClick r:id="rId2"/>
              </a:rPr>
              <a:t> </a:t>
            </a:r>
            <a:r>
              <a:rPr lang="tr-TR" sz="1200" u="sng" dirty="0">
                <a:hlinkClick r:id="rId2"/>
              </a:rPr>
              <a:t>seçmeli ders</a:t>
            </a:r>
            <a:r>
              <a:rPr lang="tr-TR" sz="1200" dirty="0"/>
              <a:t>, </a:t>
            </a:r>
          </a:p>
          <a:p>
            <a:pPr marL="92075" indent="-92075">
              <a:buFont typeface="Arial" panose="020B0604020202020204" pitchFamily="34" charset="0"/>
              <a:buChar char="•"/>
            </a:pPr>
            <a:r>
              <a:rPr lang="tr-TR" sz="1200" dirty="0"/>
              <a:t>Danışmanız ile bireysel olarak işlenen </a:t>
            </a:r>
            <a:r>
              <a:rPr lang="tr-TR" sz="1200" u="sng" dirty="0">
                <a:hlinkClick r:id="rId2"/>
              </a:rPr>
              <a:t>TEZ DANIŞMANLIĞI I</a:t>
            </a:r>
            <a:r>
              <a:rPr lang="tr-TR" sz="1200" dirty="0"/>
              <a:t> dersi almalısınız.</a:t>
            </a:r>
          </a:p>
        </p:txBody>
      </p:sp>
      <p:sp>
        <p:nvSpPr>
          <p:cNvPr id="44" name="Metin kutusu 43">
            <a:extLst>
              <a:ext uri="{FF2B5EF4-FFF2-40B4-BE49-F238E27FC236}">
                <a16:creationId xmlns:a16="http://schemas.microsoft.com/office/drawing/2014/main" id="{48B8F9A3-FA6C-4F35-B76E-11B6C7E36D90}"/>
              </a:ext>
            </a:extLst>
          </p:cNvPr>
          <p:cNvSpPr txBox="1"/>
          <p:nvPr/>
        </p:nvSpPr>
        <p:spPr>
          <a:xfrm>
            <a:off x="398964" y="869653"/>
            <a:ext cx="5141544" cy="830997"/>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b="1" dirty="0"/>
              <a:t>II. yarıyıl: Ders aşaması </a:t>
            </a:r>
            <a:r>
              <a:rPr lang="tr-TR" sz="1200" dirty="0"/>
              <a:t>(30 AKTS)</a:t>
            </a:r>
          </a:p>
          <a:p>
            <a:pPr marL="92075" indent="-92075">
              <a:buFont typeface="Arial" panose="020B0604020202020204" pitchFamily="34" charset="0"/>
              <a:buChar char="•"/>
            </a:pPr>
            <a:r>
              <a:rPr lang="tr-TR" sz="1200" dirty="0"/>
              <a:t>Sınıf ortamında işlenen </a:t>
            </a:r>
            <a:r>
              <a:rPr lang="tr-TR" sz="1200" u="sng" dirty="0">
                <a:hlinkClick r:id="rId2"/>
              </a:rPr>
              <a:t>2 zorunlu</a:t>
            </a:r>
            <a:r>
              <a:rPr lang="tr-TR" sz="1200" dirty="0">
                <a:hlinkClick r:id="rId2"/>
              </a:rPr>
              <a:t> </a:t>
            </a:r>
            <a:r>
              <a:rPr lang="tr-TR" sz="1200" dirty="0"/>
              <a:t>ve </a:t>
            </a:r>
            <a:r>
              <a:rPr lang="tr-TR" sz="1200" u="sng" dirty="0">
                <a:solidFill>
                  <a:schemeClr val="tx1"/>
                </a:solidFill>
                <a:hlinkClick r:id="rId2"/>
              </a:rPr>
              <a:t>2</a:t>
            </a:r>
            <a:r>
              <a:rPr lang="tr-TR" sz="1200" u="sng" dirty="0">
                <a:hlinkClick r:id="rId2"/>
              </a:rPr>
              <a:t> seçmeli</a:t>
            </a:r>
            <a:r>
              <a:rPr lang="tr-TR" sz="1200" dirty="0">
                <a:hlinkClick r:id="rId2"/>
              </a:rPr>
              <a:t> </a:t>
            </a:r>
            <a:r>
              <a:rPr lang="tr-TR" sz="1200" dirty="0"/>
              <a:t>ders, </a:t>
            </a:r>
          </a:p>
          <a:p>
            <a:pPr marL="92075" indent="-92075">
              <a:buFont typeface="Arial" panose="020B0604020202020204" pitchFamily="34" charset="0"/>
              <a:buChar char="•"/>
            </a:pPr>
            <a:r>
              <a:rPr lang="tr-TR" sz="1200" dirty="0"/>
              <a:t>Danışmanız ile bireysel olarak işlenen </a:t>
            </a:r>
            <a:r>
              <a:rPr lang="tr-TR" sz="1200" u="sng" dirty="0">
                <a:hlinkClick r:id="rId2"/>
              </a:rPr>
              <a:t>TEZ DANIŞMANLIĞI II</a:t>
            </a:r>
            <a:r>
              <a:rPr lang="tr-TR" sz="1200" dirty="0"/>
              <a:t> dersi, </a:t>
            </a:r>
          </a:p>
          <a:p>
            <a:pPr marL="92075" indent="-92075">
              <a:buFont typeface="Arial" panose="020B0604020202020204" pitchFamily="34" charset="0"/>
              <a:buChar char="•"/>
            </a:pPr>
            <a:r>
              <a:rPr lang="tr-TR" sz="1200" u="sng" dirty="0">
                <a:hlinkClick r:id="rId2"/>
              </a:rPr>
              <a:t>SEMİNER</a:t>
            </a:r>
            <a:r>
              <a:rPr lang="tr-TR" sz="1200" dirty="0"/>
              <a:t> dersi almalısınız.</a:t>
            </a:r>
          </a:p>
        </p:txBody>
      </p:sp>
      <p:sp>
        <p:nvSpPr>
          <p:cNvPr id="48" name="Metin kutusu 47">
            <a:extLst>
              <a:ext uri="{FF2B5EF4-FFF2-40B4-BE49-F238E27FC236}">
                <a16:creationId xmlns:a16="http://schemas.microsoft.com/office/drawing/2014/main" id="{48B8F9A3-FA6C-4F35-B76E-11B6C7E36D90}"/>
              </a:ext>
            </a:extLst>
          </p:cNvPr>
          <p:cNvSpPr txBox="1"/>
          <p:nvPr/>
        </p:nvSpPr>
        <p:spPr>
          <a:xfrm>
            <a:off x="398963" y="1754251"/>
            <a:ext cx="5141543" cy="646331"/>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b="1" dirty="0"/>
              <a:t>III. yarıyıl: Tez aşaması </a:t>
            </a:r>
            <a:r>
              <a:rPr lang="tr-TR" sz="1200" dirty="0"/>
              <a:t>(30 AKTS)</a:t>
            </a:r>
            <a:endParaRPr lang="tr-TR" sz="1200" b="1" dirty="0"/>
          </a:p>
          <a:p>
            <a:pPr marL="92075" indent="-92075">
              <a:buFont typeface="Arial" panose="020B0604020202020204" pitchFamily="34" charset="0"/>
              <a:buChar char="•"/>
            </a:pPr>
            <a:r>
              <a:rPr lang="tr-TR" sz="1200" u="sng" dirty="0">
                <a:hlinkClick r:id="rId2"/>
              </a:rPr>
              <a:t>DOKTORA UZMANLIK ALAN I</a:t>
            </a:r>
            <a:r>
              <a:rPr lang="tr-TR" sz="1200" u="sng" dirty="0"/>
              <a:t> </a:t>
            </a:r>
            <a:r>
              <a:rPr lang="tr-TR" sz="1200" dirty="0"/>
              <a:t>ve </a:t>
            </a:r>
            <a:r>
              <a:rPr lang="tr-TR" sz="1200" u="sng" dirty="0">
                <a:hlinkClick r:id="rId2"/>
              </a:rPr>
              <a:t>TEZ DANIŞMANLIĞI III</a:t>
            </a:r>
            <a:r>
              <a:rPr lang="tr-TR" sz="1200" dirty="0"/>
              <a:t> derslerini almalısınız. </a:t>
            </a:r>
          </a:p>
          <a:p>
            <a:pPr marL="92075" indent="-92075">
              <a:buFont typeface="Arial" panose="020B0604020202020204" pitchFamily="34" charset="0"/>
              <a:buChar char="•"/>
            </a:pPr>
            <a:r>
              <a:rPr lang="tr-TR" sz="1200" dirty="0"/>
              <a:t>YETERLİK </a:t>
            </a:r>
          </a:p>
        </p:txBody>
      </p:sp>
      <p:sp>
        <p:nvSpPr>
          <p:cNvPr id="42" name="Metin kutusu 41">
            <a:extLst>
              <a:ext uri="{FF2B5EF4-FFF2-40B4-BE49-F238E27FC236}">
                <a16:creationId xmlns:a16="http://schemas.microsoft.com/office/drawing/2014/main" id="{8E10B280-2F44-4A29-B4EF-B7FC962CF1D3}"/>
              </a:ext>
            </a:extLst>
          </p:cNvPr>
          <p:cNvSpPr txBox="1"/>
          <p:nvPr/>
        </p:nvSpPr>
        <p:spPr>
          <a:xfrm>
            <a:off x="1384956" y="3562838"/>
            <a:ext cx="570064" cy="276999"/>
          </a:xfrm>
          <a:prstGeom prst="rect">
            <a:avLst/>
          </a:prstGeom>
          <a:noFill/>
          <a:ln>
            <a:solidFill>
              <a:schemeClr val="accent1"/>
            </a:solidFill>
          </a:ln>
        </p:spPr>
        <p:txBody>
          <a:bodyPr wrap="square" rtlCol="0">
            <a:spAutoFit/>
          </a:bodyPr>
          <a:lstStyle/>
          <a:p>
            <a:pPr algn="ctr"/>
            <a:r>
              <a:rPr lang="tr-TR" sz="1200" dirty="0"/>
              <a:t>Evet</a:t>
            </a:r>
          </a:p>
        </p:txBody>
      </p:sp>
      <p:sp>
        <p:nvSpPr>
          <p:cNvPr id="45" name="Akış Çizelgesi: Karar 44">
            <a:extLst>
              <a:ext uri="{FF2B5EF4-FFF2-40B4-BE49-F238E27FC236}">
                <a16:creationId xmlns:a16="http://schemas.microsoft.com/office/drawing/2014/main" id="{DC8B7B11-100A-4940-944F-E33A15ABE6D6}"/>
              </a:ext>
            </a:extLst>
          </p:cNvPr>
          <p:cNvSpPr/>
          <p:nvPr/>
        </p:nvSpPr>
        <p:spPr>
          <a:xfrm>
            <a:off x="1857141" y="2839429"/>
            <a:ext cx="2051861" cy="91189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a:t>Bütün derslerinizi ve seminerinizi başardınız mı?</a:t>
            </a:r>
          </a:p>
        </p:txBody>
      </p:sp>
      <p:cxnSp>
        <p:nvCxnSpPr>
          <p:cNvPr id="49" name="Düz Ok Bağlayıcısı 48">
            <a:extLst>
              <a:ext uri="{FF2B5EF4-FFF2-40B4-BE49-F238E27FC236}">
                <a16:creationId xmlns:a16="http://schemas.microsoft.com/office/drawing/2014/main" id="{E64A656A-A768-43DC-99FC-9C841D181E9D}"/>
              </a:ext>
            </a:extLst>
          </p:cNvPr>
          <p:cNvCxnSpPr>
            <a:cxnSpLocks/>
          </p:cNvCxnSpPr>
          <p:nvPr/>
        </p:nvCxnSpPr>
        <p:spPr>
          <a:xfrm flipH="1">
            <a:off x="1986605" y="3520360"/>
            <a:ext cx="282232" cy="1809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Dikdörtgen 60">
            <a:extLst>
              <a:ext uri="{FF2B5EF4-FFF2-40B4-BE49-F238E27FC236}">
                <a16:creationId xmlns:a16="http://schemas.microsoft.com/office/drawing/2014/main" id="{FBA71C5D-999B-473A-A119-51106C747D77}"/>
              </a:ext>
            </a:extLst>
          </p:cNvPr>
          <p:cNvSpPr/>
          <p:nvPr/>
        </p:nvSpPr>
        <p:spPr>
          <a:xfrm>
            <a:off x="338706" y="5070957"/>
            <a:ext cx="5292506" cy="16693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1200" dirty="0">
                <a:solidFill>
                  <a:schemeClr val="tx1"/>
                </a:solidFill>
              </a:rPr>
              <a:t>Doktora Yeterlik sınavına girebilmek için </a:t>
            </a:r>
            <a:r>
              <a:rPr lang="tr-TR" sz="1200" dirty="0" smtClean="0">
                <a:solidFill>
                  <a:schemeClr val="tx1"/>
                </a:solidFill>
              </a:rPr>
              <a:t>en az 2 </a:t>
            </a:r>
            <a:r>
              <a:rPr lang="tr-TR" sz="1200" dirty="0">
                <a:solidFill>
                  <a:schemeClr val="tx1"/>
                </a:solidFill>
              </a:rPr>
              <a:t>(iki</a:t>
            </a:r>
            <a:r>
              <a:rPr lang="tr-TR" sz="1200" dirty="0" smtClean="0">
                <a:solidFill>
                  <a:schemeClr val="tx1"/>
                </a:solidFill>
              </a:rPr>
              <a:t>) asıl ve 2 (iki) yedek üyesi </a:t>
            </a:r>
            <a:r>
              <a:rPr lang="tr-TR" sz="1200" dirty="0">
                <a:solidFill>
                  <a:schemeClr val="tx1"/>
                </a:solidFill>
              </a:rPr>
              <a:t>başka bir yükseköğretim </a:t>
            </a:r>
            <a:r>
              <a:rPr lang="tr-TR" sz="1200" dirty="0" smtClean="0">
                <a:solidFill>
                  <a:schemeClr val="tx1"/>
                </a:solidFill>
              </a:rPr>
              <a:t>kurumuna mensup olan, 5 (beş) asıl ve 3 (üç) yedek üyeden oluşan </a:t>
            </a:r>
            <a:r>
              <a:rPr lang="tr-TR" sz="1200" dirty="0">
                <a:solidFill>
                  <a:schemeClr val="tx1"/>
                </a:solidFill>
              </a:rPr>
              <a:t>doktora yeterlik sınav jüri teklifinizi oluşturun ve doktora yeterlik sınav tarihi belirleyin. Ardından sınavdan 1 (bir) ay önce aşağıda yer alan belgeleri Anabilim Dalı Başkanlığı üzerinden SBE Yönetim Kurulu’na sunun:</a:t>
            </a:r>
          </a:p>
          <a:p>
            <a:pPr algn="just"/>
            <a:endParaRPr lang="tr-TR" sz="1200" dirty="0">
              <a:solidFill>
                <a:schemeClr val="tx1"/>
              </a:solidFill>
            </a:endParaRPr>
          </a:p>
          <a:p>
            <a:pPr marL="228600" indent="-228600">
              <a:buAutoNum type="arabicParenR"/>
            </a:pPr>
            <a:r>
              <a:rPr lang="tr-TR" sz="1200" dirty="0">
                <a:solidFill>
                  <a:schemeClr val="tx1"/>
                </a:solidFill>
              </a:rPr>
              <a:t>Dilekçe</a:t>
            </a:r>
          </a:p>
          <a:p>
            <a:pPr marL="228600" indent="-228600">
              <a:buAutoNum type="arabicParenR"/>
            </a:pPr>
            <a:r>
              <a:rPr lang="sv-SE" sz="1200" dirty="0">
                <a:solidFill>
                  <a:schemeClr val="tx1"/>
                </a:solidFill>
                <a:hlinkClick r:id="rId3"/>
              </a:rPr>
              <a:t>Doktora Yeterlik Sınavı Jüri Öneri Formu</a:t>
            </a:r>
            <a:endParaRPr lang="tr-TR" sz="1200" dirty="0">
              <a:solidFill>
                <a:schemeClr val="tx1"/>
              </a:solidFill>
            </a:endParaRPr>
          </a:p>
        </p:txBody>
      </p:sp>
      <p:sp>
        <p:nvSpPr>
          <p:cNvPr id="68" name="Metin kutusu 67">
            <a:extLst>
              <a:ext uri="{FF2B5EF4-FFF2-40B4-BE49-F238E27FC236}">
                <a16:creationId xmlns:a16="http://schemas.microsoft.com/office/drawing/2014/main" id="{CEAAAE26-E415-4EC3-85CE-8E0DE8BE1DE9}"/>
              </a:ext>
            </a:extLst>
          </p:cNvPr>
          <p:cNvSpPr txBox="1"/>
          <p:nvPr/>
        </p:nvSpPr>
        <p:spPr>
          <a:xfrm>
            <a:off x="338705" y="4042778"/>
            <a:ext cx="3127997" cy="276999"/>
          </a:xfrm>
          <a:prstGeom prst="rect">
            <a:avLst/>
          </a:prstGeom>
          <a:noFill/>
          <a:ln>
            <a:solidFill>
              <a:schemeClr val="accent1"/>
            </a:solidFill>
          </a:ln>
        </p:spPr>
        <p:txBody>
          <a:bodyPr wrap="square" rtlCol="0">
            <a:spAutoFit/>
          </a:bodyPr>
          <a:lstStyle/>
          <a:p>
            <a:pPr algn="ctr"/>
            <a:r>
              <a:rPr lang="tr-TR" sz="1200" dirty="0"/>
              <a:t>Doktora yeterlik sınavına girmeye hazır mısınız? </a:t>
            </a:r>
          </a:p>
        </p:txBody>
      </p:sp>
      <p:sp>
        <p:nvSpPr>
          <p:cNvPr id="69" name="Metin kutusu 68">
            <a:extLst>
              <a:ext uri="{FF2B5EF4-FFF2-40B4-BE49-F238E27FC236}">
                <a16:creationId xmlns:a16="http://schemas.microsoft.com/office/drawing/2014/main" id="{44A694AE-77E0-4E54-88B1-A8BA821FD734}"/>
              </a:ext>
            </a:extLst>
          </p:cNvPr>
          <p:cNvSpPr txBox="1"/>
          <p:nvPr/>
        </p:nvSpPr>
        <p:spPr>
          <a:xfrm>
            <a:off x="1384956" y="4502501"/>
            <a:ext cx="570064" cy="276999"/>
          </a:xfrm>
          <a:prstGeom prst="rect">
            <a:avLst/>
          </a:prstGeom>
          <a:noFill/>
          <a:ln>
            <a:solidFill>
              <a:schemeClr val="accent1"/>
            </a:solidFill>
          </a:ln>
        </p:spPr>
        <p:txBody>
          <a:bodyPr wrap="square" rtlCol="0">
            <a:spAutoFit/>
          </a:bodyPr>
          <a:lstStyle/>
          <a:p>
            <a:pPr algn="ctr"/>
            <a:r>
              <a:rPr lang="tr-TR" sz="1200" dirty="0"/>
              <a:t>Evet</a:t>
            </a:r>
          </a:p>
        </p:txBody>
      </p:sp>
      <p:cxnSp>
        <p:nvCxnSpPr>
          <p:cNvPr id="70" name="Düz Ok Bağlayıcısı 69">
            <a:extLst>
              <a:ext uri="{FF2B5EF4-FFF2-40B4-BE49-F238E27FC236}">
                <a16:creationId xmlns:a16="http://schemas.microsoft.com/office/drawing/2014/main" id="{B8646A7D-2570-44B7-95E0-A94ACF4C0E10}"/>
              </a:ext>
            </a:extLst>
          </p:cNvPr>
          <p:cNvCxnSpPr>
            <a:cxnSpLocks/>
          </p:cNvCxnSpPr>
          <p:nvPr/>
        </p:nvCxnSpPr>
        <p:spPr>
          <a:xfrm>
            <a:off x="1669988" y="4319777"/>
            <a:ext cx="0" cy="174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Düz Ok Bağlayıcısı 70">
            <a:extLst>
              <a:ext uri="{FF2B5EF4-FFF2-40B4-BE49-F238E27FC236}">
                <a16:creationId xmlns:a16="http://schemas.microsoft.com/office/drawing/2014/main" id="{008C6BB8-CA0E-40E7-B008-1975E62F7CE6}"/>
              </a:ext>
            </a:extLst>
          </p:cNvPr>
          <p:cNvCxnSpPr>
            <a:cxnSpLocks/>
          </p:cNvCxnSpPr>
          <p:nvPr/>
        </p:nvCxnSpPr>
        <p:spPr>
          <a:xfrm>
            <a:off x="1669988" y="4828841"/>
            <a:ext cx="0" cy="174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Düz Ok Bağlayıcısı 72">
            <a:extLst>
              <a:ext uri="{FF2B5EF4-FFF2-40B4-BE49-F238E27FC236}">
                <a16:creationId xmlns:a16="http://schemas.microsoft.com/office/drawing/2014/main" id="{47C18D2E-A552-4CF0-B525-AFB663D6F40D}"/>
              </a:ext>
            </a:extLst>
          </p:cNvPr>
          <p:cNvCxnSpPr>
            <a:cxnSpLocks/>
          </p:cNvCxnSpPr>
          <p:nvPr/>
        </p:nvCxnSpPr>
        <p:spPr>
          <a:xfrm>
            <a:off x="3469864" y="4371679"/>
            <a:ext cx="266195" cy="1276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9" name="Metin kutusu 78">
            <a:extLst>
              <a:ext uri="{FF2B5EF4-FFF2-40B4-BE49-F238E27FC236}">
                <a16:creationId xmlns:a16="http://schemas.microsoft.com/office/drawing/2014/main" id="{47CAF58A-58C2-484B-869B-44E19B86A285}"/>
              </a:ext>
            </a:extLst>
          </p:cNvPr>
          <p:cNvSpPr txBox="1"/>
          <p:nvPr/>
        </p:nvSpPr>
        <p:spPr>
          <a:xfrm>
            <a:off x="3796071" y="4508374"/>
            <a:ext cx="570064" cy="276999"/>
          </a:xfrm>
          <a:prstGeom prst="rect">
            <a:avLst/>
          </a:prstGeom>
          <a:noFill/>
          <a:ln>
            <a:solidFill>
              <a:schemeClr val="accent1"/>
            </a:solidFill>
          </a:ln>
        </p:spPr>
        <p:txBody>
          <a:bodyPr wrap="square" rtlCol="0">
            <a:spAutoFit/>
          </a:bodyPr>
          <a:lstStyle/>
          <a:p>
            <a:pPr algn="ctr"/>
            <a:r>
              <a:rPr lang="tr-TR" sz="1200" dirty="0"/>
              <a:t>Hayır</a:t>
            </a:r>
          </a:p>
        </p:txBody>
      </p:sp>
      <p:sp>
        <p:nvSpPr>
          <p:cNvPr id="80" name="Metin kutusu 79">
            <a:extLst>
              <a:ext uri="{FF2B5EF4-FFF2-40B4-BE49-F238E27FC236}">
                <a16:creationId xmlns:a16="http://schemas.microsoft.com/office/drawing/2014/main" id="{0412D434-D89C-4FE7-8E2D-D7107C6FF1CD}"/>
              </a:ext>
            </a:extLst>
          </p:cNvPr>
          <p:cNvSpPr txBox="1"/>
          <p:nvPr/>
        </p:nvSpPr>
        <p:spPr>
          <a:xfrm>
            <a:off x="2653714" y="4802974"/>
            <a:ext cx="3127995" cy="215444"/>
          </a:xfrm>
          <a:prstGeom prst="rect">
            <a:avLst/>
          </a:prstGeom>
          <a:noFill/>
        </p:spPr>
        <p:txBody>
          <a:bodyPr wrap="square">
            <a:spAutoFit/>
          </a:bodyPr>
          <a:lstStyle/>
          <a:p>
            <a:r>
              <a:rPr lang="tr-TR" sz="800" dirty="0">
                <a:solidFill>
                  <a:srgbClr val="FF0000"/>
                </a:solidFill>
                <a:ea typeface="Microsoft Sans Serif" panose="020B0604020202020204" pitchFamily="34" charset="0"/>
              </a:rPr>
              <a:t>E</a:t>
            </a:r>
            <a:r>
              <a:rPr lang="tr-TR" sz="800" dirty="0">
                <a:solidFill>
                  <a:srgbClr val="FF0000"/>
                </a:solidFill>
                <a:effectLst/>
                <a:ea typeface="Microsoft Sans Serif" panose="020B0604020202020204" pitchFamily="34" charset="0"/>
              </a:rPr>
              <a:t>n geç V. (beşinci) yarıyılın sonuna kadar yeterlik sınavına girmelisiniz.</a:t>
            </a:r>
            <a:endParaRPr lang="tr-TR" sz="800" dirty="0">
              <a:solidFill>
                <a:srgbClr val="FF0000"/>
              </a:solidFill>
            </a:endParaRPr>
          </a:p>
        </p:txBody>
      </p:sp>
      <p:sp>
        <p:nvSpPr>
          <p:cNvPr id="81" name="Dikdörtgen 80">
            <a:extLst>
              <a:ext uri="{FF2B5EF4-FFF2-40B4-BE49-F238E27FC236}">
                <a16:creationId xmlns:a16="http://schemas.microsoft.com/office/drawing/2014/main" id="{125510D9-4154-469B-9C9B-C760195B757D}"/>
              </a:ext>
            </a:extLst>
          </p:cNvPr>
          <p:cNvSpPr/>
          <p:nvPr/>
        </p:nvSpPr>
        <p:spPr>
          <a:xfrm>
            <a:off x="6651493" y="122411"/>
            <a:ext cx="5292506" cy="261753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1200" dirty="0">
                <a:solidFill>
                  <a:schemeClr val="tx1"/>
                </a:solidFill>
              </a:rPr>
              <a:t>Doktora Yeterlik Sınavı jüri teklifiniz SBE Yönetim Kurulu tarafından kabul edilirse, en geç 1 </a:t>
            </a:r>
            <a:r>
              <a:rPr lang="tr-TR" sz="1200" dirty="0" smtClean="0">
                <a:solidFill>
                  <a:schemeClr val="tx1"/>
                </a:solidFill>
              </a:rPr>
              <a:t>ay </a:t>
            </a:r>
            <a:r>
              <a:rPr lang="tr-TR" sz="1200" dirty="0">
                <a:solidFill>
                  <a:schemeClr val="tx1"/>
                </a:solidFill>
              </a:rPr>
              <a:t>içinde sınava girmeniz gerekmektedir. </a:t>
            </a:r>
          </a:p>
          <a:p>
            <a:pPr marL="228600" indent="-228600">
              <a:buAutoNum type="arabicParenR"/>
            </a:pPr>
            <a:r>
              <a:rPr lang="tr-TR" sz="1200" b="0" i="0" dirty="0">
                <a:solidFill>
                  <a:srgbClr val="222222"/>
                </a:solidFill>
                <a:effectLst/>
                <a:latin typeface="Calibri" panose="020F0502020204030204" pitchFamily="34" charset="0"/>
              </a:rPr>
              <a:t>Sınavdan 15 (on beş) gün önce danışmanınızdan bağımsız biçimde hazırladığınız derleme çalışmanızın basılı ve/veya dijital nüshasını asıl ve yedek jüri üyelerine iletin.</a:t>
            </a:r>
          </a:p>
          <a:p>
            <a:pPr marL="228600" indent="-228600">
              <a:buAutoNum type="arabicParenR"/>
            </a:pPr>
            <a:r>
              <a:rPr lang="tr-TR" sz="1200" b="0" i="0" dirty="0">
                <a:solidFill>
                  <a:srgbClr val="222222"/>
                </a:solidFill>
                <a:effectLst/>
                <a:latin typeface="Calibri" panose="020F0502020204030204" pitchFamily="34" charset="0"/>
              </a:rPr>
              <a:t>Derlemenizi teslim ettikten sonra danışmanınız size bir soru listesi iletecektir. Bu liste her bir jüri üyesinin beşer soru hazırladığı 25 sorudan oluşur. Bu soruları yanıtlamak için hazırlık yapmanız gerekir. </a:t>
            </a:r>
          </a:p>
          <a:p>
            <a:pPr marL="228600" indent="-228600">
              <a:buAutoNum type="arabicParenR"/>
            </a:pPr>
            <a:r>
              <a:rPr lang="tr-TR" sz="1200" dirty="0">
                <a:solidFill>
                  <a:srgbClr val="222222"/>
                </a:solidFill>
                <a:latin typeface="Calibri" panose="020F0502020204030204" pitchFamily="34" charset="0"/>
              </a:rPr>
              <a:t>Derleme çalışması ve yazılı sınavdan başarılı bulunmanız halinde aynı gün sözlü sınava gireceğinizden, sözlü sınavda sunmak üzere derleme çalışmanız hakkında en fazla 20 (yirmi) dakikalık bir sunum hazırlayın. </a:t>
            </a:r>
            <a:endParaRPr lang="tr-TR" sz="1200" dirty="0" smtClean="0">
              <a:solidFill>
                <a:srgbClr val="222222"/>
              </a:solidFill>
              <a:latin typeface="Calibri" panose="020F0502020204030204" pitchFamily="34" charset="0"/>
            </a:endParaRPr>
          </a:p>
          <a:p>
            <a:pPr marL="228600" indent="-228600">
              <a:buAutoNum type="arabicParenR"/>
            </a:pPr>
            <a:r>
              <a:rPr lang="tr-TR" sz="1200" dirty="0" smtClean="0">
                <a:solidFill>
                  <a:srgbClr val="FF0000"/>
                </a:solidFill>
              </a:rPr>
              <a:t>Yeterlilik sınavı, dinleyicilerin </a:t>
            </a:r>
            <a:r>
              <a:rPr lang="tr-TR" sz="1200" dirty="0">
                <a:solidFill>
                  <a:srgbClr val="FF0000"/>
                </a:solidFill>
              </a:rPr>
              <a:t>katılımına açık olarak yapılır</a:t>
            </a:r>
            <a:r>
              <a:rPr lang="tr-TR" sz="1200" dirty="0" smtClean="0">
                <a:solidFill>
                  <a:srgbClr val="FF0000"/>
                </a:solidFill>
              </a:rPr>
              <a:t>. </a:t>
            </a:r>
            <a:r>
              <a:rPr lang="tr-TR" sz="1200" dirty="0" smtClean="0">
                <a:solidFill>
                  <a:srgbClr val="FF0000"/>
                </a:solidFill>
                <a:latin typeface="Calibri" panose="020F0502020204030204" pitchFamily="34" charset="0"/>
              </a:rPr>
              <a:t>Sözlü sınavın tarihi ve yeri hakkında bilgilerin Bölüm tarafından duyurusunun yapılması için ilgili bölüm elemanını bilgilendirin</a:t>
            </a:r>
            <a:r>
              <a:rPr lang="tr-TR" sz="1200" dirty="0" smtClean="0">
                <a:solidFill>
                  <a:srgbClr val="222222"/>
                </a:solidFill>
                <a:latin typeface="Calibri" panose="020F0502020204030204" pitchFamily="34" charset="0"/>
              </a:rPr>
              <a:t>. </a:t>
            </a:r>
            <a:endParaRPr lang="tr-TR" sz="1200" dirty="0">
              <a:solidFill>
                <a:schemeClr val="tx1"/>
              </a:solidFill>
            </a:endParaRPr>
          </a:p>
        </p:txBody>
      </p:sp>
      <p:sp>
        <p:nvSpPr>
          <p:cNvPr id="88" name="Metin kutusu 87">
            <a:extLst>
              <a:ext uri="{FF2B5EF4-FFF2-40B4-BE49-F238E27FC236}">
                <a16:creationId xmlns:a16="http://schemas.microsoft.com/office/drawing/2014/main" id="{33CEB90B-BFB0-425F-83B1-9CFB9022586C}"/>
              </a:ext>
            </a:extLst>
          </p:cNvPr>
          <p:cNvSpPr txBox="1"/>
          <p:nvPr/>
        </p:nvSpPr>
        <p:spPr>
          <a:xfrm>
            <a:off x="8286896" y="3011372"/>
            <a:ext cx="2013497" cy="276999"/>
          </a:xfrm>
          <a:prstGeom prst="rect">
            <a:avLst/>
          </a:prstGeom>
          <a:noFill/>
          <a:ln>
            <a:solidFill>
              <a:schemeClr val="accent1"/>
            </a:solidFill>
          </a:ln>
        </p:spPr>
        <p:txBody>
          <a:bodyPr wrap="square" rtlCol="0">
            <a:spAutoFit/>
          </a:bodyPr>
          <a:lstStyle/>
          <a:p>
            <a:pPr algn="ctr"/>
            <a:r>
              <a:rPr lang="tr-TR" sz="1200" dirty="0"/>
              <a:t>Doktora Yeterlik Sınavı</a:t>
            </a:r>
          </a:p>
        </p:txBody>
      </p:sp>
      <p:cxnSp>
        <p:nvCxnSpPr>
          <p:cNvPr id="90" name="Düz Ok Bağlayıcısı 89">
            <a:extLst>
              <a:ext uri="{FF2B5EF4-FFF2-40B4-BE49-F238E27FC236}">
                <a16:creationId xmlns:a16="http://schemas.microsoft.com/office/drawing/2014/main" id="{E748AA0F-1081-4369-9F4A-21C0F85EC617}"/>
              </a:ext>
            </a:extLst>
          </p:cNvPr>
          <p:cNvCxnSpPr>
            <a:cxnSpLocks/>
          </p:cNvCxnSpPr>
          <p:nvPr/>
        </p:nvCxnSpPr>
        <p:spPr>
          <a:xfrm>
            <a:off x="9293645" y="3470956"/>
            <a:ext cx="0" cy="243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1" name="Dikdörtgen 90">
            <a:extLst>
              <a:ext uri="{FF2B5EF4-FFF2-40B4-BE49-F238E27FC236}">
                <a16:creationId xmlns:a16="http://schemas.microsoft.com/office/drawing/2014/main" id="{0BC408DD-3F2A-42A5-BA29-D12DA02C275F}"/>
              </a:ext>
            </a:extLst>
          </p:cNvPr>
          <p:cNvSpPr/>
          <p:nvPr/>
        </p:nvSpPr>
        <p:spPr>
          <a:xfrm>
            <a:off x="6647393" y="3701337"/>
            <a:ext cx="5292506" cy="188347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rgbClr val="222222"/>
                </a:solidFill>
                <a:latin typeface="Calibri" panose="020F0502020204030204" pitchFamily="34" charset="0"/>
              </a:rPr>
              <a:t>Doktora Yeterlik Sınavı: YAZILI SINAV</a:t>
            </a:r>
            <a:endParaRPr lang="tr-TR" sz="1200" dirty="0">
              <a:solidFill>
                <a:srgbClr val="222222"/>
              </a:solidFill>
              <a:latin typeface="Calibri" panose="020F0502020204030204" pitchFamily="34" charset="0"/>
            </a:endParaRPr>
          </a:p>
          <a:p>
            <a:pPr marL="228600" indent="-228600">
              <a:buAutoNum type="arabicParenR"/>
            </a:pPr>
            <a:r>
              <a:rPr lang="tr-TR" sz="1200" dirty="0">
                <a:solidFill>
                  <a:srgbClr val="222222"/>
                </a:solidFill>
                <a:latin typeface="Calibri" panose="020F0502020204030204" pitchFamily="34" charset="0"/>
              </a:rPr>
              <a:t>Derleme çalışmanız her jüri üyesi tarafından değerlendirilecektir. Bu çalışmadan aldığınız puan </a:t>
            </a:r>
            <a:r>
              <a:rPr lang="tr-TR" sz="1200" b="0" i="0" dirty="0">
                <a:solidFill>
                  <a:srgbClr val="222222"/>
                </a:solidFill>
                <a:effectLst/>
                <a:latin typeface="Calibri" panose="020F0502020204030204" pitchFamily="34" charset="0"/>
              </a:rPr>
              <a:t>yazılı sınav notunuzun % 50’sini içerir.</a:t>
            </a:r>
          </a:p>
          <a:p>
            <a:pPr marL="228600" indent="-228600">
              <a:buAutoNum type="arabicParenR"/>
            </a:pPr>
            <a:r>
              <a:rPr lang="tr-TR" sz="1200" dirty="0">
                <a:solidFill>
                  <a:srgbClr val="222222"/>
                </a:solidFill>
                <a:latin typeface="Calibri" panose="020F0502020204030204" pitchFamily="34" charset="0"/>
              </a:rPr>
              <a:t>S</a:t>
            </a:r>
            <a:r>
              <a:rPr lang="tr-TR" sz="1200" b="0" i="0" dirty="0">
                <a:solidFill>
                  <a:srgbClr val="222222"/>
                </a:solidFill>
                <a:effectLst/>
                <a:latin typeface="Calibri" panose="020F0502020204030204" pitchFamily="34" charset="0"/>
              </a:rPr>
              <a:t>ınav günü AD Başkanlığı tarafından belirlenecek bir zaman diliminde gözetmen denetiminde ve kaynaklar kapalı bir şekilde 4 (dört) saat süren yazılı sınava gireceksiniz. Bu sınavda danışmanınızın size ilettiği soru listesinden jür</a:t>
            </a:r>
            <a:r>
              <a:rPr lang="tr-TR" sz="1200" dirty="0">
                <a:solidFill>
                  <a:srgbClr val="222222"/>
                </a:solidFill>
                <a:latin typeface="Calibri" panose="020F0502020204030204" pitchFamily="34" charset="0"/>
              </a:rPr>
              <a:t>i üyelerinin seçeceği toplam 5 (</a:t>
            </a:r>
            <a:r>
              <a:rPr lang="tr-TR" sz="1200" b="0" i="0" dirty="0">
                <a:solidFill>
                  <a:srgbClr val="222222"/>
                </a:solidFill>
                <a:effectLst/>
                <a:latin typeface="Calibri" panose="020F0502020204030204" pitchFamily="34" charset="0"/>
              </a:rPr>
              <a:t>beş) soruyu yanıtlamanız beklenmektedir. Her jüri üyesi soru havuzundan 1 (bir) soru yöneltecek ve bu soruya verdiğiniz yanıt soruyu yönelten jüri üyesi tarafından değerlendirilecektir. Bu sınav yazılı sınav notunuzun % 50’sini içerir.</a:t>
            </a:r>
          </a:p>
        </p:txBody>
      </p:sp>
      <p:sp>
        <p:nvSpPr>
          <p:cNvPr id="93" name="Metin kutusu 92">
            <a:extLst>
              <a:ext uri="{FF2B5EF4-FFF2-40B4-BE49-F238E27FC236}">
                <a16:creationId xmlns:a16="http://schemas.microsoft.com/office/drawing/2014/main" id="{D2416635-BDD1-4F1A-9482-5C7C43A07481}"/>
              </a:ext>
            </a:extLst>
          </p:cNvPr>
          <p:cNvSpPr txBox="1"/>
          <p:nvPr/>
        </p:nvSpPr>
        <p:spPr>
          <a:xfrm>
            <a:off x="7042779" y="3258750"/>
            <a:ext cx="4897120" cy="261610"/>
          </a:xfrm>
          <a:prstGeom prst="rect">
            <a:avLst/>
          </a:prstGeom>
          <a:noFill/>
        </p:spPr>
        <p:txBody>
          <a:bodyPr wrap="square">
            <a:spAutoFit/>
          </a:bodyPr>
          <a:lstStyle/>
          <a:p>
            <a:r>
              <a:rPr lang="tr-TR" sz="1100" dirty="0">
                <a:solidFill>
                  <a:srgbClr val="FF0000"/>
                </a:solidFill>
                <a:latin typeface="Calibri" panose="020F0502020204030204" pitchFamily="34" charset="0"/>
              </a:rPr>
              <a:t>Doktora yeterlik sınavı yazılı ve sözlü olmak üzere 2 (iki) aşamadan oluşur. </a:t>
            </a:r>
          </a:p>
        </p:txBody>
      </p:sp>
      <p:cxnSp>
        <p:nvCxnSpPr>
          <p:cNvPr id="95" name="Düz Ok Bağlayıcısı 94">
            <a:extLst>
              <a:ext uri="{FF2B5EF4-FFF2-40B4-BE49-F238E27FC236}">
                <a16:creationId xmlns:a16="http://schemas.microsoft.com/office/drawing/2014/main" id="{FAA00C42-7A0C-4B69-8F87-288C71B589D8}"/>
              </a:ext>
            </a:extLst>
          </p:cNvPr>
          <p:cNvCxnSpPr>
            <a:cxnSpLocks/>
            <a:stCxn id="91" idx="2"/>
            <a:endCxn id="100" idx="0"/>
          </p:cNvCxnSpPr>
          <p:nvPr/>
        </p:nvCxnSpPr>
        <p:spPr>
          <a:xfrm flipH="1">
            <a:off x="7717650" y="5584813"/>
            <a:ext cx="1575996" cy="216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6" name="Düz Ok Bağlayıcısı 95">
            <a:extLst>
              <a:ext uri="{FF2B5EF4-FFF2-40B4-BE49-F238E27FC236}">
                <a16:creationId xmlns:a16="http://schemas.microsoft.com/office/drawing/2014/main" id="{FCA79F61-BC8F-4F17-9262-16DE8412A7AE}"/>
              </a:ext>
            </a:extLst>
          </p:cNvPr>
          <p:cNvCxnSpPr>
            <a:cxnSpLocks/>
            <a:stCxn id="91" idx="2"/>
            <a:endCxn id="101" idx="0"/>
          </p:cNvCxnSpPr>
          <p:nvPr/>
        </p:nvCxnSpPr>
        <p:spPr>
          <a:xfrm>
            <a:off x="9293646" y="5584813"/>
            <a:ext cx="1517192" cy="216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Metin kutusu 99">
            <a:extLst>
              <a:ext uri="{FF2B5EF4-FFF2-40B4-BE49-F238E27FC236}">
                <a16:creationId xmlns:a16="http://schemas.microsoft.com/office/drawing/2014/main" id="{622ACB60-D183-4FD2-919E-1C03DD709CD5}"/>
              </a:ext>
            </a:extLst>
          </p:cNvPr>
          <p:cNvSpPr txBox="1"/>
          <p:nvPr/>
        </p:nvSpPr>
        <p:spPr>
          <a:xfrm>
            <a:off x="6676184" y="5801537"/>
            <a:ext cx="2082932" cy="938719"/>
          </a:xfrm>
          <a:prstGeom prst="rect">
            <a:avLst/>
          </a:prstGeom>
          <a:noFill/>
          <a:ln>
            <a:solidFill>
              <a:schemeClr val="accent1"/>
            </a:solidFill>
          </a:ln>
        </p:spPr>
        <p:txBody>
          <a:bodyPr wrap="square" rtlCol="0">
            <a:spAutoFit/>
          </a:bodyPr>
          <a:lstStyle/>
          <a:p>
            <a:pPr algn="ctr"/>
            <a:r>
              <a:rPr lang="tr-TR" sz="1100" dirty="0">
                <a:solidFill>
                  <a:srgbClr val="222222"/>
                </a:solidFill>
              </a:rPr>
              <a:t>D</a:t>
            </a:r>
            <a:r>
              <a:rPr lang="tr-TR" sz="1100" b="0" i="0" dirty="0">
                <a:solidFill>
                  <a:srgbClr val="222222"/>
                </a:solidFill>
                <a:effectLst/>
              </a:rPr>
              <a:t>eğerlendirme sonucunda başarılı bulunmanız halinde (yani, 100 üzerinden en az 75 puan almanız) aynı gün içinde sözlü sınava girmeye hak kazanırsınız.</a:t>
            </a:r>
            <a:endParaRPr lang="tr-TR" sz="1100" dirty="0"/>
          </a:p>
        </p:txBody>
      </p:sp>
      <p:sp>
        <p:nvSpPr>
          <p:cNvPr id="101" name="Metin kutusu 100">
            <a:extLst>
              <a:ext uri="{FF2B5EF4-FFF2-40B4-BE49-F238E27FC236}">
                <a16:creationId xmlns:a16="http://schemas.microsoft.com/office/drawing/2014/main" id="{2E5E42A3-DF7A-4EF3-9D55-80B68B1255CE}"/>
              </a:ext>
            </a:extLst>
          </p:cNvPr>
          <p:cNvSpPr txBox="1"/>
          <p:nvPr/>
        </p:nvSpPr>
        <p:spPr>
          <a:xfrm>
            <a:off x="9804089" y="5801538"/>
            <a:ext cx="2013497" cy="938719"/>
          </a:xfrm>
          <a:prstGeom prst="rect">
            <a:avLst/>
          </a:prstGeom>
          <a:noFill/>
          <a:ln>
            <a:solidFill>
              <a:schemeClr val="accent1"/>
            </a:solidFill>
          </a:ln>
        </p:spPr>
        <p:txBody>
          <a:bodyPr wrap="square" rtlCol="0">
            <a:spAutoFit/>
          </a:bodyPr>
          <a:lstStyle/>
          <a:p>
            <a:pPr algn="ctr"/>
            <a:r>
              <a:rPr lang="tr-TR" sz="1100" dirty="0">
                <a:solidFill>
                  <a:srgbClr val="222222"/>
                </a:solidFill>
              </a:rPr>
              <a:t>D</a:t>
            </a:r>
            <a:r>
              <a:rPr lang="tr-TR" sz="1100" b="0" i="0" dirty="0">
                <a:solidFill>
                  <a:srgbClr val="222222"/>
                </a:solidFill>
                <a:effectLst/>
              </a:rPr>
              <a:t>eğerlendirme sonucunda başarılı bulunmamanız (yani, 75 ve altı puan almanız) halinde bir sonraki yarıyılda </a:t>
            </a:r>
            <a:r>
              <a:rPr lang="tr-TR" sz="1100" b="0" i="0" u="sng" dirty="0">
                <a:solidFill>
                  <a:srgbClr val="222222"/>
                </a:solidFill>
                <a:effectLst/>
              </a:rPr>
              <a:t>bir kez </a:t>
            </a:r>
            <a:r>
              <a:rPr lang="tr-TR" sz="1100" b="0" i="0" dirty="0">
                <a:solidFill>
                  <a:srgbClr val="222222"/>
                </a:solidFill>
                <a:effectLst/>
              </a:rPr>
              <a:t>daha sınava girme hakkınız bulunur. </a:t>
            </a:r>
            <a:endParaRPr lang="tr-TR" sz="1100" dirty="0"/>
          </a:p>
        </p:txBody>
      </p:sp>
      <p:cxnSp>
        <p:nvCxnSpPr>
          <p:cNvPr id="107" name="Düz Ok Bağlayıcısı 106">
            <a:extLst>
              <a:ext uri="{FF2B5EF4-FFF2-40B4-BE49-F238E27FC236}">
                <a16:creationId xmlns:a16="http://schemas.microsoft.com/office/drawing/2014/main" id="{788451E9-EB2D-4E24-A080-54F1ED4650C5}"/>
              </a:ext>
            </a:extLst>
          </p:cNvPr>
          <p:cNvCxnSpPr>
            <a:cxnSpLocks/>
          </p:cNvCxnSpPr>
          <p:nvPr/>
        </p:nvCxnSpPr>
        <p:spPr>
          <a:xfrm>
            <a:off x="9293644" y="2754803"/>
            <a:ext cx="0" cy="2565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Metin kutusu 31">
            <a:extLst>
              <a:ext uri="{FF2B5EF4-FFF2-40B4-BE49-F238E27FC236}">
                <a16:creationId xmlns:a16="http://schemas.microsoft.com/office/drawing/2014/main" id="{D935B5B9-DC01-4A68-BA64-547ABF5EC4AA}"/>
              </a:ext>
            </a:extLst>
          </p:cNvPr>
          <p:cNvSpPr txBox="1"/>
          <p:nvPr/>
        </p:nvSpPr>
        <p:spPr>
          <a:xfrm>
            <a:off x="4482883" y="3722742"/>
            <a:ext cx="1410486" cy="338554"/>
          </a:xfrm>
          <a:prstGeom prst="rect">
            <a:avLst/>
          </a:prstGeom>
          <a:noFill/>
        </p:spPr>
        <p:txBody>
          <a:bodyPr wrap="square">
            <a:spAutoFit/>
          </a:bodyPr>
          <a:lstStyle/>
          <a:p>
            <a:r>
              <a:rPr lang="tr-TR" sz="800" dirty="0">
                <a:solidFill>
                  <a:srgbClr val="FF0000"/>
                </a:solidFill>
                <a:ea typeface="Microsoft Sans Serif" panose="020B0604020202020204" pitchFamily="34" charset="0"/>
              </a:rPr>
              <a:t>E</a:t>
            </a:r>
            <a:r>
              <a:rPr lang="tr-TR" sz="800" dirty="0">
                <a:solidFill>
                  <a:srgbClr val="FF0000"/>
                </a:solidFill>
                <a:effectLst/>
                <a:ea typeface="Microsoft Sans Serif" panose="020B0604020202020204" pitchFamily="34" charset="0"/>
              </a:rPr>
              <a:t>n geç </a:t>
            </a:r>
            <a:r>
              <a:rPr lang="tr-TR" sz="800" dirty="0">
                <a:solidFill>
                  <a:srgbClr val="FF0000"/>
                </a:solidFill>
                <a:ea typeface="Microsoft Sans Serif" panose="020B0604020202020204" pitchFamily="34" charset="0"/>
              </a:rPr>
              <a:t>I</a:t>
            </a:r>
            <a:r>
              <a:rPr lang="tr-TR" sz="800" dirty="0">
                <a:solidFill>
                  <a:srgbClr val="FF0000"/>
                </a:solidFill>
                <a:effectLst/>
                <a:ea typeface="Microsoft Sans Serif" panose="020B0604020202020204" pitchFamily="34" charset="0"/>
              </a:rPr>
              <a:t>V. yarıyıl sonunda derslerinizi tamamlamalısınız.</a:t>
            </a:r>
            <a:endParaRPr lang="tr-TR" sz="800" dirty="0">
              <a:solidFill>
                <a:srgbClr val="FF0000"/>
              </a:solidFill>
            </a:endParaRPr>
          </a:p>
        </p:txBody>
      </p:sp>
    </p:spTree>
    <p:extLst>
      <p:ext uri="{BB962C8B-B14F-4D97-AF65-F5344CB8AC3E}">
        <p14:creationId xmlns:p14="http://schemas.microsoft.com/office/powerpoint/2010/main" val="180071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EFD0CBC-41CF-4C8E-9F89-A2DCA8D42585}"/>
              </a:ext>
            </a:extLst>
          </p:cNvPr>
          <p:cNvSpPr/>
          <p:nvPr/>
        </p:nvSpPr>
        <p:spPr>
          <a:xfrm>
            <a:off x="338705" y="117743"/>
            <a:ext cx="5292507" cy="108257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rgbClr val="222222"/>
                </a:solidFill>
                <a:latin typeface="Calibri" panose="020F0502020204030204" pitchFamily="34" charset="0"/>
              </a:rPr>
              <a:t>Doktora Yeterlik Sınavı: SÖZLÜ SINAV</a:t>
            </a:r>
          </a:p>
          <a:p>
            <a:r>
              <a:rPr lang="tr-TR" sz="1200" i="0" dirty="0">
                <a:solidFill>
                  <a:srgbClr val="222222"/>
                </a:solidFill>
                <a:effectLst/>
                <a:latin typeface="Calibri" panose="020F0502020204030204" pitchFamily="34" charset="0"/>
              </a:rPr>
              <a:t>Aynı gün içerisinde </a:t>
            </a:r>
            <a:r>
              <a:rPr lang="tr-TR" sz="1200" dirty="0">
                <a:solidFill>
                  <a:srgbClr val="222222"/>
                </a:solidFill>
                <a:latin typeface="Calibri" panose="020F0502020204030204" pitchFamily="34" charset="0"/>
              </a:rPr>
              <a:t>yaklaşık 75-90 dakika süren tüm jüri üyelerinin hazır bulunduğu </a:t>
            </a:r>
            <a:r>
              <a:rPr lang="tr-TR" sz="1200" b="0" i="0" dirty="0">
                <a:solidFill>
                  <a:srgbClr val="222222"/>
                </a:solidFill>
                <a:effectLst/>
                <a:latin typeface="Calibri" panose="020F0502020204030204" pitchFamily="34" charset="0"/>
              </a:rPr>
              <a:t>yüz yüze yapılan sözlü sınava alınırsınız. Bu sınavda değerlendirmenin % 50’si öğrencinin derleme çalışması üzerinden yapılır; % 50’si ise jüri üyelerinin öğrencinin uzmanlık alanıyla ilgili sorularının cevaplanmasından oluşur. </a:t>
            </a:r>
            <a:endParaRPr lang="tr-TR" sz="1200" b="1" dirty="0">
              <a:solidFill>
                <a:srgbClr val="222222"/>
              </a:solidFill>
              <a:latin typeface="Calibri" panose="020F0502020204030204" pitchFamily="34" charset="0"/>
            </a:endParaRPr>
          </a:p>
        </p:txBody>
      </p:sp>
      <p:cxnSp>
        <p:nvCxnSpPr>
          <p:cNvPr id="3" name="Düz Ok Bağlayıcısı 2">
            <a:extLst>
              <a:ext uri="{FF2B5EF4-FFF2-40B4-BE49-F238E27FC236}">
                <a16:creationId xmlns:a16="http://schemas.microsoft.com/office/drawing/2014/main" id="{93EE2F3F-3F10-48B7-BBA0-869FB4F76F79}"/>
              </a:ext>
            </a:extLst>
          </p:cNvPr>
          <p:cNvCxnSpPr>
            <a:cxnSpLocks/>
            <a:stCxn id="2" idx="2"/>
          </p:cNvCxnSpPr>
          <p:nvPr/>
        </p:nvCxnSpPr>
        <p:spPr>
          <a:xfrm flipH="1">
            <a:off x="1666754" y="1200317"/>
            <a:ext cx="1318205" cy="366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 name="Düz Ok Bağlayıcısı 3">
            <a:extLst>
              <a:ext uri="{FF2B5EF4-FFF2-40B4-BE49-F238E27FC236}">
                <a16:creationId xmlns:a16="http://schemas.microsoft.com/office/drawing/2014/main" id="{60CE9E36-30F4-42E1-B2B8-955C4BF4ABAB}"/>
              </a:ext>
            </a:extLst>
          </p:cNvPr>
          <p:cNvCxnSpPr>
            <a:cxnSpLocks/>
            <a:stCxn id="2" idx="2"/>
          </p:cNvCxnSpPr>
          <p:nvPr/>
        </p:nvCxnSpPr>
        <p:spPr>
          <a:xfrm>
            <a:off x="2984959" y="1200317"/>
            <a:ext cx="1320823" cy="366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Metin kutusu 4">
            <a:extLst>
              <a:ext uri="{FF2B5EF4-FFF2-40B4-BE49-F238E27FC236}">
                <a16:creationId xmlns:a16="http://schemas.microsoft.com/office/drawing/2014/main" id="{EC2E4E49-AA60-4BA4-8A50-E8700602E507}"/>
              </a:ext>
            </a:extLst>
          </p:cNvPr>
          <p:cNvSpPr txBox="1"/>
          <p:nvPr/>
        </p:nvSpPr>
        <p:spPr>
          <a:xfrm>
            <a:off x="338703" y="1601543"/>
            <a:ext cx="2399049" cy="1384995"/>
          </a:xfrm>
          <a:prstGeom prst="rect">
            <a:avLst/>
          </a:prstGeom>
          <a:noFill/>
          <a:ln>
            <a:solidFill>
              <a:schemeClr val="accent1"/>
            </a:solidFill>
          </a:ln>
        </p:spPr>
        <p:txBody>
          <a:bodyPr wrap="square" rtlCol="0">
            <a:spAutoFit/>
          </a:bodyPr>
          <a:lstStyle/>
          <a:p>
            <a:pPr algn="ctr"/>
            <a:endParaRPr lang="tr-TR" sz="1200" dirty="0">
              <a:solidFill>
                <a:srgbClr val="222222"/>
              </a:solidFill>
            </a:endParaRPr>
          </a:p>
          <a:p>
            <a:pPr algn="ctr"/>
            <a:r>
              <a:rPr lang="tr-TR" sz="1200" dirty="0">
                <a:solidFill>
                  <a:srgbClr val="222222"/>
                </a:solidFill>
              </a:rPr>
              <a:t>D</a:t>
            </a:r>
            <a:r>
              <a:rPr lang="tr-TR" sz="1200" b="0" i="0" dirty="0">
                <a:solidFill>
                  <a:srgbClr val="222222"/>
                </a:solidFill>
                <a:effectLst/>
              </a:rPr>
              <a:t>eğerlendirme sonucunda 100 üzerinden en az 75 puan almanız halinde BAŞARILI kabul edilirsiniz.</a:t>
            </a:r>
          </a:p>
          <a:p>
            <a:pPr algn="ctr"/>
            <a:endParaRPr lang="tr-TR" sz="1200" dirty="0" smtClean="0"/>
          </a:p>
          <a:p>
            <a:pPr algn="ctr"/>
            <a:endParaRPr lang="tr-TR" sz="1200" dirty="0"/>
          </a:p>
          <a:p>
            <a:pPr algn="ctr"/>
            <a:endParaRPr lang="tr-TR" sz="1200" dirty="0"/>
          </a:p>
        </p:txBody>
      </p:sp>
      <p:sp>
        <p:nvSpPr>
          <p:cNvPr id="6" name="Metin kutusu 5">
            <a:extLst>
              <a:ext uri="{FF2B5EF4-FFF2-40B4-BE49-F238E27FC236}">
                <a16:creationId xmlns:a16="http://schemas.microsoft.com/office/drawing/2014/main" id="{E7307AFD-9254-49A0-A4F3-9AF00C782064}"/>
              </a:ext>
            </a:extLst>
          </p:cNvPr>
          <p:cNvSpPr txBox="1"/>
          <p:nvPr/>
        </p:nvSpPr>
        <p:spPr>
          <a:xfrm>
            <a:off x="3016785" y="1601543"/>
            <a:ext cx="2605505" cy="1384995"/>
          </a:xfrm>
          <a:prstGeom prst="rect">
            <a:avLst/>
          </a:prstGeom>
          <a:noFill/>
          <a:ln>
            <a:solidFill>
              <a:schemeClr val="accent1"/>
            </a:solidFill>
          </a:ln>
        </p:spPr>
        <p:txBody>
          <a:bodyPr wrap="square" rtlCol="0">
            <a:spAutoFit/>
          </a:bodyPr>
          <a:lstStyle/>
          <a:p>
            <a:r>
              <a:rPr lang="tr-TR" sz="1200" dirty="0">
                <a:solidFill>
                  <a:srgbClr val="222222"/>
                </a:solidFill>
              </a:rPr>
              <a:t>D</a:t>
            </a:r>
            <a:r>
              <a:rPr lang="tr-TR" sz="1200" b="0" i="0" dirty="0">
                <a:solidFill>
                  <a:srgbClr val="222222"/>
                </a:solidFill>
                <a:effectLst/>
              </a:rPr>
              <a:t>eğerlendirme sonucunda başarılı bulunmamanız (yani, 75 ve altı puan almanız) halinde bir sonraki yarıyılda </a:t>
            </a:r>
            <a:r>
              <a:rPr lang="tr-TR" sz="1200" b="0" i="0" u="sng" dirty="0">
                <a:solidFill>
                  <a:srgbClr val="222222"/>
                </a:solidFill>
                <a:effectLst/>
              </a:rPr>
              <a:t>bir kez daha aynı jüri </a:t>
            </a:r>
            <a:r>
              <a:rPr lang="tr-TR" sz="1200" b="0" i="0" dirty="0">
                <a:solidFill>
                  <a:srgbClr val="222222"/>
                </a:solidFill>
                <a:effectLst/>
              </a:rPr>
              <a:t>önünde sınava girme hakkınız bulunur. </a:t>
            </a:r>
            <a:r>
              <a:rPr lang="tr-TR" sz="1200" dirty="0" smtClean="0">
                <a:solidFill>
                  <a:srgbClr val="222222"/>
                </a:solidFill>
              </a:rPr>
              <a:t>İkinci kez başarısız olmanız halinde program ile ilişiğiniz kesilir.</a:t>
            </a:r>
            <a:endParaRPr lang="tr-TR" sz="1200" dirty="0"/>
          </a:p>
        </p:txBody>
      </p:sp>
      <p:sp>
        <p:nvSpPr>
          <p:cNvPr id="9" name="Dikdörtgen 8">
            <a:extLst>
              <a:ext uri="{FF2B5EF4-FFF2-40B4-BE49-F238E27FC236}">
                <a16:creationId xmlns:a16="http://schemas.microsoft.com/office/drawing/2014/main" id="{67130EF9-2604-49C6-A5D2-E5B6D2FCFB0E}"/>
              </a:ext>
            </a:extLst>
          </p:cNvPr>
          <p:cNvSpPr/>
          <p:nvPr/>
        </p:nvSpPr>
        <p:spPr>
          <a:xfrm>
            <a:off x="338703" y="3212180"/>
            <a:ext cx="5292507" cy="120032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1200" dirty="0">
                <a:solidFill>
                  <a:schemeClr val="tx1"/>
                </a:solidFill>
                <a:ea typeface="Times New Roman" panose="02020603050405020304" pitchFamily="18" charset="0"/>
              </a:rPr>
              <a:t>Danışmanınız s</a:t>
            </a:r>
            <a:r>
              <a:rPr lang="tr-TR" sz="1200" dirty="0">
                <a:solidFill>
                  <a:schemeClr val="tx1"/>
                </a:solidFill>
                <a:effectLst/>
                <a:ea typeface="Times New Roman" panose="02020603050405020304" pitchFamily="18" charset="0"/>
              </a:rPr>
              <a:t>ınav evraklarınızı anabilim dalı başkanlığı onayıyla yeterlik sınavını izleyen 3 (üç) gün içinde SBE Yönetim Kuruluna iletir.</a:t>
            </a:r>
          </a:p>
          <a:p>
            <a:endParaRPr lang="tr-TR" sz="1200" dirty="0">
              <a:solidFill>
                <a:schemeClr val="tx1"/>
              </a:solidFill>
              <a:effectLst/>
              <a:ea typeface="Times New Roman" panose="02020603050405020304" pitchFamily="18" charset="0"/>
            </a:endParaRPr>
          </a:p>
          <a:p>
            <a:pPr marL="228600" indent="-228600">
              <a:buAutoNum type="arabicParenR"/>
            </a:pPr>
            <a:r>
              <a:rPr lang="tr-TR" sz="1200" dirty="0">
                <a:solidFill>
                  <a:schemeClr val="tx1"/>
                </a:solidFill>
                <a:hlinkClick r:id="rId2"/>
              </a:rPr>
              <a:t>Doktora Yeterlik Sınav Sonuç Tutanağı</a:t>
            </a:r>
            <a:endParaRPr lang="tr-TR" sz="1200" dirty="0">
              <a:solidFill>
                <a:schemeClr val="tx1"/>
              </a:solidFill>
            </a:endParaRPr>
          </a:p>
          <a:p>
            <a:pPr marL="228600" indent="-228600">
              <a:buAutoNum type="arabicParenR"/>
            </a:pPr>
            <a:r>
              <a:rPr lang="tr-TR" sz="1200" dirty="0">
                <a:solidFill>
                  <a:schemeClr val="tx1"/>
                </a:solidFill>
              </a:rPr>
              <a:t>Yazılı Sınav Soru ve Cevap Kâğıtları</a:t>
            </a:r>
          </a:p>
          <a:p>
            <a:pPr marL="228600" indent="-228600">
              <a:buAutoNum type="arabicParenR"/>
            </a:pPr>
            <a:r>
              <a:rPr lang="tr-TR" sz="1200" dirty="0">
                <a:solidFill>
                  <a:schemeClr val="tx1"/>
                </a:solidFill>
              </a:rPr>
              <a:t>Sözlü Sınav Tutanağı</a:t>
            </a:r>
          </a:p>
        </p:txBody>
      </p:sp>
      <p:cxnSp>
        <p:nvCxnSpPr>
          <p:cNvPr id="10" name="Düz Ok Bağlayıcısı 9">
            <a:extLst>
              <a:ext uri="{FF2B5EF4-FFF2-40B4-BE49-F238E27FC236}">
                <a16:creationId xmlns:a16="http://schemas.microsoft.com/office/drawing/2014/main" id="{7939329C-04AF-4022-9F62-A81FF9914A50}"/>
              </a:ext>
            </a:extLst>
          </p:cNvPr>
          <p:cNvCxnSpPr>
            <a:cxnSpLocks/>
          </p:cNvCxnSpPr>
          <p:nvPr/>
        </p:nvCxnSpPr>
        <p:spPr>
          <a:xfrm flipH="1">
            <a:off x="1387114" y="2986538"/>
            <a:ext cx="924" cy="2256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Düz Ok Bağlayıcısı 23">
            <a:extLst>
              <a:ext uri="{FF2B5EF4-FFF2-40B4-BE49-F238E27FC236}">
                <a16:creationId xmlns:a16="http://schemas.microsoft.com/office/drawing/2014/main" id="{AE9696F9-2B6B-40DA-82AF-F42C299664E7}"/>
              </a:ext>
            </a:extLst>
          </p:cNvPr>
          <p:cNvCxnSpPr>
            <a:cxnSpLocks/>
          </p:cNvCxnSpPr>
          <p:nvPr/>
        </p:nvCxnSpPr>
        <p:spPr>
          <a:xfrm>
            <a:off x="1388038" y="4497711"/>
            <a:ext cx="0" cy="2808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Dikdörtgen 24">
            <a:extLst>
              <a:ext uri="{FF2B5EF4-FFF2-40B4-BE49-F238E27FC236}">
                <a16:creationId xmlns:a16="http://schemas.microsoft.com/office/drawing/2014/main" id="{156C5FDD-167F-4A8F-80D2-AA45EE4B96CA}"/>
              </a:ext>
            </a:extLst>
          </p:cNvPr>
          <p:cNvSpPr/>
          <p:nvPr/>
        </p:nvSpPr>
        <p:spPr>
          <a:xfrm>
            <a:off x="338704" y="4778577"/>
            <a:ext cx="5292507" cy="186875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1200" dirty="0">
                <a:solidFill>
                  <a:schemeClr val="tx1"/>
                </a:solidFill>
                <a:ea typeface="Times New Roman" panose="02020603050405020304" pitchFamily="18" charset="0"/>
              </a:rPr>
              <a:t>Danışmanınızla birlikte sınav tarihinden sonra en geç 1 (bir) ay içinde Tez İzleme Komitesi (TİK) oluşturunuz. Danışman hocanız, aynı anabilim dalından bir öğretim üyesi ve anabilim dalı dışından bir öğretim üyesi olmak üzere TİK 3 (üç) öğretim üyesinden oluşur. Aşağıdaki evrakı </a:t>
            </a:r>
            <a:r>
              <a:rPr lang="tr-TR" sz="1200" dirty="0">
                <a:solidFill>
                  <a:schemeClr val="tx1"/>
                </a:solidFill>
                <a:effectLst/>
                <a:ea typeface="Times New Roman" panose="02020603050405020304" pitchFamily="18" charset="0"/>
              </a:rPr>
              <a:t>anabilim dalı başkanlığı onayıyla SBE Yönetim Kuruluna sunun. </a:t>
            </a:r>
          </a:p>
          <a:p>
            <a:endParaRPr lang="tr-TR" sz="1200" dirty="0">
              <a:solidFill>
                <a:schemeClr val="tx1"/>
              </a:solidFill>
              <a:ea typeface="Times New Roman" panose="02020603050405020304" pitchFamily="18" charset="0"/>
            </a:endParaRPr>
          </a:p>
          <a:p>
            <a:pPr marL="228600" indent="-228600">
              <a:buAutoNum type="arabicParenR"/>
            </a:pPr>
            <a:r>
              <a:rPr lang="tr-TR" sz="1200" dirty="0">
                <a:solidFill>
                  <a:schemeClr val="tx1"/>
                </a:solidFill>
                <a:ea typeface="Times New Roman" panose="02020603050405020304" pitchFamily="18" charset="0"/>
                <a:hlinkClick r:id="rId2"/>
              </a:rPr>
              <a:t>Doktora Tez İzleme Komitesi Önerisi veya Değişiklik Formu</a:t>
            </a:r>
            <a:endParaRPr lang="tr-TR" sz="1200" dirty="0">
              <a:solidFill>
                <a:schemeClr val="tx1"/>
              </a:solidFill>
              <a:ea typeface="Times New Roman" panose="02020603050405020304" pitchFamily="18" charset="0"/>
            </a:endParaRPr>
          </a:p>
          <a:p>
            <a:pPr marL="228600" indent="-228600">
              <a:buAutoNum type="arabicParenR"/>
            </a:pPr>
            <a:endParaRPr lang="tr-TR" sz="1200" dirty="0">
              <a:solidFill>
                <a:schemeClr val="tx1"/>
              </a:solidFill>
              <a:ea typeface="Times New Roman" panose="02020603050405020304" pitchFamily="18" charset="0"/>
            </a:endParaRPr>
          </a:p>
          <a:p>
            <a:r>
              <a:rPr lang="tr-TR" sz="1200" dirty="0">
                <a:solidFill>
                  <a:schemeClr val="tx1"/>
                </a:solidFill>
                <a:ea typeface="Times New Roman" panose="02020603050405020304" pitchFamily="18" charset="0"/>
              </a:rPr>
              <a:t>TİK, danışmanınızın talebi, anabilim dalı başkanlığının teklifi ve SBE yönetim kurulu kararı ile kesinleşir.</a:t>
            </a:r>
            <a:endParaRPr lang="tr-TR" sz="1200" dirty="0">
              <a:solidFill>
                <a:schemeClr val="tx1"/>
              </a:solidFill>
            </a:endParaRPr>
          </a:p>
        </p:txBody>
      </p:sp>
      <p:sp>
        <p:nvSpPr>
          <p:cNvPr id="26" name="Metin kutusu 25">
            <a:extLst>
              <a:ext uri="{FF2B5EF4-FFF2-40B4-BE49-F238E27FC236}">
                <a16:creationId xmlns:a16="http://schemas.microsoft.com/office/drawing/2014/main" id="{F3F23897-3EE1-49CC-A3A5-B5359F753EC1}"/>
              </a:ext>
            </a:extLst>
          </p:cNvPr>
          <p:cNvSpPr txBox="1"/>
          <p:nvPr/>
        </p:nvSpPr>
        <p:spPr>
          <a:xfrm>
            <a:off x="6400801" y="129318"/>
            <a:ext cx="5620499" cy="646331"/>
          </a:xfrm>
          <a:prstGeom prst="rect">
            <a:avLst/>
          </a:prstGeom>
          <a:solidFill>
            <a:schemeClr val="accent1">
              <a:lumMod val="40000"/>
              <a:lumOff val="6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tr-TR" sz="1200" b="1" dirty="0"/>
          </a:p>
          <a:p>
            <a:endParaRPr lang="tr-TR" sz="1200" b="1" dirty="0"/>
          </a:p>
          <a:p>
            <a:endParaRPr lang="tr-TR" sz="1200" b="1" dirty="0"/>
          </a:p>
        </p:txBody>
      </p:sp>
      <p:sp>
        <p:nvSpPr>
          <p:cNvPr id="27" name="Metin kutusu 26">
            <a:extLst>
              <a:ext uri="{FF2B5EF4-FFF2-40B4-BE49-F238E27FC236}">
                <a16:creationId xmlns:a16="http://schemas.microsoft.com/office/drawing/2014/main" id="{72054352-7501-4877-9916-88B9EB38E535}"/>
              </a:ext>
            </a:extLst>
          </p:cNvPr>
          <p:cNvSpPr txBox="1"/>
          <p:nvPr/>
        </p:nvSpPr>
        <p:spPr>
          <a:xfrm>
            <a:off x="6516547" y="210267"/>
            <a:ext cx="5428526" cy="461665"/>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b="1" dirty="0"/>
              <a:t>IV. yarıyıl: Tez aşaması </a:t>
            </a:r>
            <a:r>
              <a:rPr lang="tr-TR" sz="1200" dirty="0"/>
              <a:t>(30 AKTS)</a:t>
            </a:r>
          </a:p>
          <a:p>
            <a:pPr marL="92075" indent="-92075">
              <a:buFont typeface="Arial" panose="020B0604020202020204" pitchFamily="34" charset="0"/>
              <a:buChar char="•"/>
            </a:pPr>
            <a:r>
              <a:rPr lang="tr-TR" sz="1200" u="sng" dirty="0"/>
              <a:t>DOKTORA UZMANLIK ALAN DERSİ II</a:t>
            </a:r>
            <a:r>
              <a:rPr lang="tr-TR" sz="1200" dirty="0"/>
              <a:t> ve </a:t>
            </a:r>
            <a:r>
              <a:rPr lang="tr-TR" sz="1200" u="sng" dirty="0"/>
              <a:t>TEZ DANIŞMANLIĞI IV</a:t>
            </a:r>
            <a:r>
              <a:rPr lang="tr-TR" sz="1200" dirty="0"/>
              <a:t> derslerini almalısınız. </a:t>
            </a:r>
          </a:p>
        </p:txBody>
      </p:sp>
      <p:cxnSp>
        <p:nvCxnSpPr>
          <p:cNvPr id="34" name="Düz Ok Bağlayıcısı 33">
            <a:extLst>
              <a:ext uri="{FF2B5EF4-FFF2-40B4-BE49-F238E27FC236}">
                <a16:creationId xmlns:a16="http://schemas.microsoft.com/office/drawing/2014/main" id="{D215397C-AADD-4520-B833-5E74D0741D29}"/>
              </a:ext>
            </a:extLst>
          </p:cNvPr>
          <p:cNvCxnSpPr>
            <a:cxnSpLocks/>
          </p:cNvCxnSpPr>
          <p:nvPr/>
        </p:nvCxnSpPr>
        <p:spPr>
          <a:xfrm>
            <a:off x="8987654" y="775649"/>
            <a:ext cx="0" cy="206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Metin kutusu 34">
            <a:extLst>
              <a:ext uri="{FF2B5EF4-FFF2-40B4-BE49-F238E27FC236}">
                <a16:creationId xmlns:a16="http://schemas.microsoft.com/office/drawing/2014/main" id="{37E0F21B-FE4C-44FC-8551-AA18DF74E59B}"/>
              </a:ext>
            </a:extLst>
          </p:cNvPr>
          <p:cNvSpPr txBox="1"/>
          <p:nvPr/>
        </p:nvSpPr>
        <p:spPr>
          <a:xfrm>
            <a:off x="9958440" y="1647580"/>
            <a:ext cx="787546" cy="276999"/>
          </a:xfrm>
          <a:prstGeom prst="rect">
            <a:avLst/>
          </a:prstGeom>
          <a:noFill/>
          <a:ln>
            <a:solidFill>
              <a:schemeClr val="accent1"/>
            </a:solidFill>
          </a:ln>
        </p:spPr>
        <p:txBody>
          <a:bodyPr wrap="square" rtlCol="0">
            <a:spAutoFit/>
          </a:bodyPr>
          <a:lstStyle/>
          <a:p>
            <a:pPr algn="ctr"/>
            <a:r>
              <a:rPr lang="tr-TR" sz="1200" dirty="0"/>
              <a:t>Hayır</a:t>
            </a:r>
          </a:p>
        </p:txBody>
      </p:sp>
      <p:cxnSp>
        <p:nvCxnSpPr>
          <p:cNvPr id="36" name="Düz Ok Bağlayıcısı 35">
            <a:extLst>
              <a:ext uri="{FF2B5EF4-FFF2-40B4-BE49-F238E27FC236}">
                <a16:creationId xmlns:a16="http://schemas.microsoft.com/office/drawing/2014/main" id="{DA21E46F-633D-43DB-A5D1-CB9E5D497DCC}"/>
              </a:ext>
            </a:extLst>
          </p:cNvPr>
          <p:cNvCxnSpPr>
            <a:cxnSpLocks/>
          </p:cNvCxnSpPr>
          <p:nvPr/>
        </p:nvCxnSpPr>
        <p:spPr>
          <a:xfrm>
            <a:off x="9910113" y="1370599"/>
            <a:ext cx="442100" cy="233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Dikdörtgen 36">
            <a:extLst>
              <a:ext uri="{FF2B5EF4-FFF2-40B4-BE49-F238E27FC236}">
                <a16:creationId xmlns:a16="http://schemas.microsoft.com/office/drawing/2014/main" id="{D65B48C3-EBD3-43DA-BA37-AB3766D49847}"/>
              </a:ext>
            </a:extLst>
          </p:cNvPr>
          <p:cNvSpPr/>
          <p:nvPr/>
        </p:nvSpPr>
        <p:spPr>
          <a:xfrm>
            <a:off x="9203926" y="1945607"/>
            <a:ext cx="2810793" cy="338554"/>
          </a:xfrm>
          <a:prstGeom prst="rect">
            <a:avLst/>
          </a:prstGeom>
        </p:spPr>
        <p:txBody>
          <a:bodyPr wrap="square">
            <a:spAutoFit/>
          </a:bodyPr>
          <a:lstStyle/>
          <a:p>
            <a:pPr algn="ctr"/>
            <a:r>
              <a:rPr lang="tr-TR" sz="800" dirty="0">
                <a:solidFill>
                  <a:srgbClr val="FF0000"/>
                </a:solidFill>
              </a:rPr>
              <a:t>Doktora yeterlik sınavını başarıyla tamamlamanızın ardından en geç 6 (altı) ay içinde tez önerinizi hazırlamalısınız. </a:t>
            </a:r>
          </a:p>
        </p:txBody>
      </p:sp>
      <p:sp>
        <p:nvSpPr>
          <p:cNvPr id="38" name="Metin kutusu 37">
            <a:extLst>
              <a:ext uri="{FF2B5EF4-FFF2-40B4-BE49-F238E27FC236}">
                <a16:creationId xmlns:a16="http://schemas.microsoft.com/office/drawing/2014/main" id="{01814035-1A96-467A-BB7D-26F3DD7CA4F7}"/>
              </a:ext>
            </a:extLst>
          </p:cNvPr>
          <p:cNvSpPr txBox="1"/>
          <p:nvPr/>
        </p:nvSpPr>
        <p:spPr>
          <a:xfrm>
            <a:off x="7159347" y="1665966"/>
            <a:ext cx="787546" cy="276999"/>
          </a:xfrm>
          <a:prstGeom prst="rect">
            <a:avLst/>
          </a:prstGeom>
          <a:noFill/>
          <a:ln>
            <a:solidFill>
              <a:schemeClr val="accent1"/>
            </a:solidFill>
          </a:ln>
        </p:spPr>
        <p:txBody>
          <a:bodyPr wrap="square" rtlCol="0">
            <a:spAutoFit/>
          </a:bodyPr>
          <a:lstStyle/>
          <a:p>
            <a:pPr algn="ctr"/>
            <a:r>
              <a:rPr lang="tr-TR" sz="1200" dirty="0"/>
              <a:t>Evet</a:t>
            </a:r>
          </a:p>
        </p:txBody>
      </p:sp>
      <p:sp>
        <p:nvSpPr>
          <p:cNvPr id="44" name="Metin kutusu 43">
            <a:extLst>
              <a:ext uri="{FF2B5EF4-FFF2-40B4-BE49-F238E27FC236}">
                <a16:creationId xmlns:a16="http://schemas.microsoft.com/office/drawing/2014/main" id="{D971A164-53F3-427A-9FED-913239FFA0C2}"/>
              </a:ext>
            </a:extLst>
          </p:cNvPr>
          <p:cNvSpPr txBox="1"/>
          <p:nvPr/>
        </p:nvSpPr>
        <p:spPr>
          <a:xfrm>
            <a:off x="7732762" y="1029646"/>
            <a:ext cx="2509783" cy="276999"/>
          </a:xfrm>
          <a:prstGeom prst="rect">
            <a:avLst/>
          </a:prstGeom>
          <a:solidFill>
            <a:schemeClr val="accent1">
              <a:lumMod val="40000"/>
              <a:lumOff val="60000"/>
            </a:schemeClr>
          </a:solidFill>
          <a:ln>
            <a:solidFill>
              <a:schemeClr val="accent1"/>
            </a:solidFill>
          </a:ln>
        </p:spPr>
        <p:txBody>
          <a:bodyPr wrap="square" rtlCol="0">
            <a:spAutoFit/>
          </a:bodyPr>
          <a:lstStyle/>
          <a:p>
            <a:pPr algn="ctr"/>
            <a:r>
              <a:rPr lang="tr-TR" sz="1200" dirty="0"/>
              <a:t>Tez önerinizi hazırladınız mı?</a:t>
            </a:r>
          </a:p>
        </p:txBody>
      </p:sp>
      <p:sp>
        <p:nvSpPr>
          <p:cNvPr id="45" name="Metin kutusu 44">
            <a:extLst>
              <a:ext uri="{FF2B5EF4-FFF2-40B4-BE49-F238E27FC236}">
                <a16:creationId xmlns:a16="http://schemas.microsoft.com/office/drawing/2014/main" id="{72785258-A205-425C-8CF6-F5CF4A3D2DB0}"/>
              </a:ext>
            </a:extLst>
          </p:cNvPr>
          <p:cNvSpPr txBox="1"/>
          <p:nvPr/>
        </p:nvSpPr>
        <p:spPr>
          <a:xfrm>
            <a:off x="6412376" y="2328093"/>
            <a:ext cx="5620501" cy="1384995"/>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Tezinizin amacını, yöntemini ve çalışma planını kapsayan tez önerinizi TİK önünde sözlü olarak savunmanız gerekmektedir. Sözlü savunmadan en az 15 (on beş) gün önce;</a:t>
            </a:r>
          </a:p>
          <a:p>
            <a:pPr marL="228600" indent="-228600">
              <a:buAutoNum type="arabicParenR"/>
            </a:pPr>
            <a:r>
              <a:rPr lang="tr-TR" sz="1200" dirty="0"/>
              <a:t>Sözlü savunmanın tarihini, yerini ve saatini TİK üyeleriyle birlikte belirleyin.</a:t>
            </a:r>
          </a:p>
          <a:p>
            <a:pPr marL="228600" indent="-228600">
              <a:buFontTx/>
              <a:buAutoNum type="arabicParenR"/>
            </a:pPr>
            <a:r>
              <a:rPr lang="tr-TR" sz="1200" dirty="0"/>
              <a:t>Tez öneriniz ile ilgili yazılı bir raporun </a:t>
            </a:r>
            <a:r>
              <a:rPr lang="tr-TR" sz="1200" b="0" i="0" dirty="0">
                <a:solidFill>
                  <a:srgbClr val="222222"/>
                </a:solidFill>
                <a:effectLst/>
                <a:latin typeface="Calibri" panose="020F0502020204030204" pitchFamily="34" charset="0"/>
              </a:rPr>
              <a:t>basılı ve/veya dijital nüshasını</a:t>
            </a:r>
            <a:r>
              <a:rPr lang="tr-TR" sz="1200" dirty="0"/>
              <a:t> TİK üyelerine teslim edin. </a:t>
            </a:r>
          </a:p>
          <a:p>
            <a:r>
              <a:rPr lang="tr-TR" sz="1200" dirty="0"/>
              <a:t>Tez Önerisi Savunmasında,</a:t>
            </a:r>
          </a:p>
          <a:p>
            <a:r>
              <a:rPr lang="tr-TR" sz="1200" dirty="0"/>
              <a:t>1) Tez </a:t>
            </a:r>
            <a:r>
              <a:rPr lang="tr-TR" sz="1200" dirty="0">
                <a:solidFill>
                  <a:srgbClr val="222222"/>
                </a:solidFill>
                <a:latin typeface="Calibri" panose="020F0502020204030204" pitchFamily="34" charset="0"/>
              </a:rPr>
              <a:t>çalışmanız hakkında en fazla 20 (yirmi) dakikalık bir sunum hazırlayın. </a:t>
            </a:r>
            <a:endParaRPr lang="tr-TR" sz="1200" dirty="0"/>
          </a:p>
        </p:txBody>
      </p:sp>
      <p:cxnSp>
        <p:nvCxnSpPr>
          <p:cNvPr id="46" name="Düz Ok Bağlayıcısı 45">
            <a:extLst>
              <a:ext uri="{FF2B5EF4-FFF2-40B4-BE49-F238E27FC236}">
                <a16:creationId xmlns:a16="http://schemas.microsoft.com/office/drawing/2014/main" id="{2B7AA6A0-316D-4839-BBB6-D52EC3887252}"/>
              </a:ext>
            </a:extLst>
          </p:cNvPr>
          <p:cNvCxnSpPr>
            <a:cxnSpLocks/>
          </p:cNvCxnSpPr>
          <p:nvPr/>
        </p:nvCxnSpPr>
        <p:spPr>
          <a:xfrm flipH="1">
            <a:off x="7744337" y="1361270"/>
            <a:ext cx="405113" cy="2455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Düz Ok Bağlayıcısı 55">
            <a:extLst>
              <a:ext uri="{FF2B5EF4-FFF2-40B4-BE49-F238E27FC236}">
                <a16:creationId xmlns:a16="http://schemas.microsoft.com/office/drawing/2014/main" id="{555CEDD3-498B-4A37-8F0F-61C7695CBAEE}"/>
              </a:ext>
            </a:extLst>
          </p:cNvPr>
          <p:cNvCxnSpPr>
            <a:cxnSpLocks/>
          </p:cNvCxnSpPr>
          <p:nvPr/>
        </p:nvCxnSpPr>
        <p:spPr>
          <a:xfrm>
            <a:off x="7565335" y="1974451"/>
            <a:ext cx="0" cy="2808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Metin kutusu 58">
            <a:extLst>
              <a:ext uri="{FF2B5EF4-FFF2-40B4-BE49-F238E27FC236}">
                <a16:creationId xmlns:a16="http://schemas.microsoft.com/office/drawing/2014/main" id="{0AB7E5F8-C411-4F58-A71C-56F6A76B7C89}"/>
              </a:ext>
            </a:extLst>
          </p:cNvPr>
          <p:cNvSpPr txBox="1"/>
          <p:nvPr/>
        </p:nvSpPr>
        <p:spPr>
          <a:xfrm>
            <a:off x="6759376" y="3889980"/>
            <a:ext cx="2133870" cy="276999"/>
          </a:xfrm>
          <a:prstGeom prst="rect">
            <a:avLst/>
          </a:prstGeom>
          <a:noFill/>
          <a:ln>
            <a:solidFill>
              <a:schemeClr val="accent1"/>
            </a:solidFill>
          </a:ln>
        </p:spPr>
        <p:txBody>
          <a:bodyPr wrap="square" rtlCol="0">
            <a:spAutoFit/>
          </a:bodyPr>
          <a:lstStyle/>
          <a:p>
            <a:pPr algn="ctr"/>
            <a:r>
              <a:rPr lang="tr-TR" sz="1200" dirty="0"/>
              <a:t>Tez öneriniz başarılı bulunursa</a:t>
            </a:r>
          </a:p>
        </p:txBody>
      </p:sp>
      <p:sp>
        <p:nvSpPr>
          <p:cNvPr id="60" name="Metin kutusu 59">
            <a:extLst>
              <a:ext uri="{FF2B5EF4-FFF2-40B4-BE49-F238E27FC236}">
                <a16:creationId xmlns:a16="http://schemas.microsoft.com/office/drawing/2014/main" id="{829FBFB6-82C3-4EA2-ABAF-69CBA9C32872}"/>
              </a:ext>
            </a:extLst>
          </p:cNvPr>
          <p:cNvSpPr txBox="1"/>
          <p:nvPr/>
        </p:nvSpPr>
        <p:spPr>
          <a:xfrm>
            <a:off x="9676562" y="3890866"/>
            <a:ext cx="1808476" cy="276999"/>
          </a:xfrm>
          <a:prstGeom prst="rect">
            <a:avLst/>
          </a:prstGeom>
          <a:noFill/>
          <a:ln>
            <a:solidFill>
              <a:schemeClr val="accent1"/>
            </a:solidFill>
          </a:ln>
        </p:spPr>
        <p:txBody>
          <a:bodyPr wrap="square" rtlCol="0">
            <a:spAutoFit/>
          </a:bodyPr>
          <a:lstStyle/>
          <a:p>
            <a:pPr algn="ctr"/>
            <a:r>
              <a:rPr lang="tr-TR" sz="1200" dirty="0"/>
              <a:t>Tez öneriniz reddedilirse</a:t>
            </a:r>
          </a:p>
        </p:txBody>
      </p:sp>
      <p:cxnSp>
        <p:nvCxnSpPr>
          <p:cNvPr id="61" name="Düz Ok Bağlayıcısı 60">
            <a:extLst>
              <a:ext uri="{FF2B5EF4-FFF2-40B4-BE49-F238E27FC236}">
                <a16:creationId xmlns:a16="http://schemas.microsoft.com/office/drawing/2014/main" id="{06BF5E14-76A1-4330-8DA3-477BD85FA719}"/>
              </a:ext>
            </a:extLst>
          </p:cNvPr>
          <p:cNvCxnSpPr>
            <a:cxnSpLocks/>
          </p:cNvCxnSpPr>
          <p:nvPr/>
        </p:nvCxnSpPr>
        <p:spPr>
          <a:xfrm flipH="1">
            <a:off x="8732166" y="3767314"/>
            <a:ext cx="322161" cy="72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Düz Ok Bağlayıcısı 65">
            <a:extLst>
              <a:ext uri="{FF2B5EF4-FFF2-40B4-BE49-F238E27FC236}">
                <a16:creationId xmlns:a16="http://schemas.microsoft.com/office/drawing/2014/main" id="{217F9BF2-E4F3-47C5-8633-FF15B559B197}"/>
              </a:ext>
            </a:extLst>
          </p:cNvPr>
          <p:cNvCxnSpPr>
            <a:cxnSpLocks/>
          </p:cNvCxnSpPr>
          <p:nvPr/>
        </p:nvCxnSpPr>
        <p:spPr>
          <a:xfrm>
            <a:off x="9360974" y="3757020"/>
            <a:ext cx="315588" cy="699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Metin kutusu 72">
            <a:extLst>
              <a:ext uri="{FF2B5EF4-FFF2-40B4-BE49-F238E27FC236}">
                <a16:creationId xmlns:a16="http://schemas.microsoft.com/office/drawing/2014/main" id="{BB1B3A8E-18F9-408D-A2A3-6EE7ACDF8598}"/>
              </a:ext>
            </a:extLst>
          </p:cNvPr>
          <p:cNvSpPr txBox="1"/>
          <p:nvPr/>
        </p:nvSpPr>
        <p:spPr>
          <a:xfrm>
            <a:off x="6400801" y="4367481"/>
            <a:ext cx="3114118" cy="1200329"/>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Savunmanızın ardından 3 (üç) iş günü içinde </a:t>
            </a:r>
            <a:r>
              <a:rPr lang="tr-TR" sz="1200" dirty="0">
                <a:hlinkClick r:id="rId2"/>
              </a:rPr>
              <a:t>Doktora Tez Önerisi Savunma ve Sonuç Formu</a:t>
            </a:r>
            <a:r>
              <a:rPr lang="tr-TR" sz="1200" dirty="0"/>
              <a:t>nu doldurun ve TİK üyelerine imzalattıktan sonra anabilim dalı başkanlığı onayıyla SBE Yönetim Kuruluna teslim edin. SBE Yönetim Kurulu kararıyla tez öneriniz kesinleşir.</a:t>
            </a:r>
          </a:p>
        </p:txBody>
      </p:sp>
      <p:cxnSp>
        <p:nvCxnSpPr>
          <p:cNvPr id="74" name="Düz Ok Bağlayıcısı 73">
            <a:extLst>
              <a:ext uri="{FF2B5EF4-FFF2-40B4-BE49-F238E27FC236}">
                <a16:creationId xmlns:a16="http://schemas.microsoft.com/office/drawing/2014/main" id="{9D300EC1-C9E7-4BDC-9371-266F92291394}"/>
              </a:ext>
            </a:extLst>
          </p:cNvPr>
          <p:cNvCxnSpPr>
            <a:cxnSpLocks/>
          </p:cNvCxnSpPr>
          <p:nvPr/>
        </p:nvCxnSpPr>
        <p:spPr>
          <a:xfrm>
            <a:off x="7800510" y="4198151"/>
            <a:ext cx="0" cy="169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Metin kutusu 74">
            <a:extLst>
              <a:ext uri="{FF2B5EF4-FFF2-40B4-BE49-F238E27FC236}">
                <a16:creationId xmlns:a16="http://schemas.microsoft.com/office/drawing/2014/main" id="{3ECE956B-79C6-47BC-9829-A8BAE1F5218D}"/>
              </a:ext>
            </a:extLst>
          </p:cNvPr>
          <p:cNvSpPr txBox="1"/>
          <p:nvPr/>
        </p:nvSpPr>
        <p:spPr>
          <a:xfrm>
            <a:off x="9778708" y="4445781"/>
            <a:ext cx="2050507" cy="646331"/>
          </a:xfrm>
          <a:prstGeom prst="rect">
            <a:avLst/>
          </a:prstGeom>
          <a:solidFill>
            <a:schemeClr val="accent1">
              <a:lumMod val="40000"/>
              <a:lumOff val="60000"/>
            </a:schemeClr>
          </a:solidFill>
          <a:ln>
            <a:solidFill>
              <a:schemeClr val="accent1"/>
            </a:solidFill>
          </a:ln>
        </p:spPr>
        <p:txBody>
          <a:bodyPr wrap="square" rtlCol="0">
            <a:spAutoFit/>
          </a:bodyPr>
          <a:lstStyle/>
          <a:p>
            <a:pPr algn="ctr"/>
            <a:r>
              <a:rPr lang="tr-TR" sz="1200" dirty="0">
                <a:solidFill>
                  <a:srgbClr val="000000"/>
                </a:solidFill>
                <a:ea typeface="Microsoft Sans Serif" panose="020B0604020202020204" pitchFamily="34" charset="0"/>
              </a:rPr>
              <a:t>1 (b</a:t>
            </a:r>
            <a:r>
              <a:rPr lang="tr-TR" sz="1200" dirty="0">
                <a:solidFill>
                  <a:srgbClr val="000000"/>
                </a:solidFill>
                <a:effectLst/>
                <a:ea typeface="Microsoft Sans Serif" panose="020B0604020202020204" pitchFamily="34" charset="0"/>
              </a:rPr>
              <a:t>ir) ay içinde düzeltmenizi yaparak yeniden Tez önerisi savunmasına girebilirsiniz. </a:t>
            </a:r>
            <a:endParaRPr lang="tr-TR" sz="1200" dirty="0"/>
          </a:p>
        </p:txBody>
      </p:sp>
      <p:cxnSp>
        <p:nvCxnSpPr>
          <p:cNvPr id="79" name="Düz Ok Bağlayıcısı 78">
            <a:extLst>
              <a:ext uri="{FF2B5EF4-FFF2-40B4-BE49-F238E27FC236}">
                <a16:creationId xmlns:a16="http://schemas.microsoft.com/office/drawing/2014/main" id="{14447315-0261-43C0-AB8F-DC33CE7824C3}"/>
              </a:ext>
            </a:extLst>
          </p:cNvPr>
          <p:cNvCxnSpPr>
            <a:cxnSpLocks/>
          </p:cNvCxnSpPr>
          <p:nvPr/>
        </p:nvCxnSpPr>
        <p:spPr>
          <a:xfrm flipH="1">
            <a:off x="10607398" y="4207003"/>
            <a:ext cx="1924" cy="199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 name="Düz Ok Bağlayıcısı 104">
            <a:extLst>
              <a:ext uri="{FF2B5EF4-FFF2-40B4-BE49-F238E27FC236}">
                <a16:creationId xmlns:a16="http://schemas.microsoft.com/office/drawing/2014/main" id="{47CC359D-79FD-41CB-B0E7-69ECCA430FC9}"/>
              </a:ext>
            </a:extLst>
          </p:cNvPr>
          <p:cNvCxnSpPr>
            <a:cxnSpLocks/>
          </p:cNvCxnSpPr>
          <p:nvPr/>
        </p:nvCxnSpPr>
        <p:spPr>
          <a:xfrm>
            <a:off x="7814736" y="5585461"/>
            <a:ext cx="11575" cy="182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Metin kutusu 111">
            <a:extLst>
              <a:ext uri="{FF2B5EF4-FFF2-40B4-BE49-F238E27FC236}">
                <a16:creationId xmlns:a16="http://schemas.microsoft.com/office/drawing/2014/main" id="{8845E943-6872-4D64-8A2D-CA495517F767}"/>
              </a:ext>
            </a:extLst>
          </p:cNvPr>
          <p:cNvSpPr txBox="1"/>
          <p:nvPr/>
        </p:nvSpPr>
        <p:spPr>
          <a:xfrm>
            <a:off x="6386068" y="5768312"/>
            <a:ext cx="5649964" cy="830997"/>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Teziniz Etik Kurul Onayı gerektiriyorsa, B.U.Ü Sosyal ve Beşeri Bilimler Araştırma ve Yayın Etik Kurulu’na sunulmak üzere aşağıdaki belgeleri Anabilim Dalı Başkanlığına teslim edin.  </a:t>
            </a:r>
          </a:p>
          <a:p>
            <a:pPr marL="228600" indent="-228600">
              <a:buAutoNum type="arabicParenR"/>
            </a:pPr>
            <a:r>
              <a:rPr lang="tr-TR" sz="1200" dirty="0"/>
              <a:t>Dilekçe (Danışmanınızın da imzası yer almalıdır).</a:t>
            </a:r>
          </a:p>
          <a:p>
            <a:pPr marL="228600" indent="-228600">
              <a:buAutoNum type="arabicParenR"/>
            </a:pPr>
            <a:r>
              <a:rPr lang="tr-TR" sz="1200" dirty="0">
                <a:hlinkClick r:id="rId3"/>
              </a:rPr>
              <a:t>B.U.Ü Araştırma ve Yayın Etik Kurulu Araştırma Başvuru Formu</a:t>
            </a:r>
            <a:endParaRPr lang="tr-TR" sz="1200" dirty="0"/>
          </a:p>
        </p:txBody>
      </p:sp>
    </p:spTree>
    <p:extLst>
      <p:ext uri="{BB962C8B-B14F-4D97-AF65-F5344CB8AC3E}">
        <p14:creationId xmlns:p14="http://schemas.microsoft.com/office/powerpoint/2010/main" val="1918071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Dikdörtgen 55"/>
          <p:cNvSpPr/>
          <p:nvPr/>
        </p:nvSpPr>
        <p:spPr>
          <a:xfrm>
            <a:off x="338705" y="117742"/>
            <a:ext cx="5292507" cy="392970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0" name="Metin kutusu 39">
            <a:extLst>
              <a:ext uri="{FF2B5EF4-FFF2-40B4-BE49-F238E27FC236}">
                <a16:creationId xmlns:a16="http://schemas.microsoft.com/office/drawing/2014/main" id="{48B8F9A3-FA6C-4F35-B76E-11B6C7E36D90}"/>
              </a:ext>
            </a:extLst>
          </p:cNvPr>
          <p:cNvSpPr txBox="1"/>
          <p:nvPr/>
        </p:nvSpPr>
        <p:spPr>
          <a:xfrm>
            <a:off x="398963" y="192734"/>
            <a:ext cx="5142181" cy="3785652"/>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b="1" dirty="0"/>
              <a:t>V., VI., VII. ve VIII. yarıyıl: Tez aşaması </a:t>
            </a:r>
            <a:r>
              <a:rPr lang="tr-TR" sz="1200" dirty="0"/>
              <a:t>(30 AKTS + 30 AKTS + 30 AKTS + 30 AKTS)</a:t>
            </a:r>
          </a:p>
          <a:p>
            <a:pPr marL="92075" indent="-92075">
              <a:buFont typeface="Arial" panose="020B0604020202020204" pitchFamily="34" charset="0"/>
              <a:buChar char="•"/>
            </a:pPr>
            <a:r>
              <a:rPr lang="tr-TR" sz="1200" u="sng" dirty="0">
                <a:hlinkClick r:id="rId2"/>
              </a:rPr>
              <a:t>DOKTORA UZMANLIK ALAN DERSİ III-IV-V-VI</a:t>
            </a:r>
            <a:r>
              <a:rPr lang="tr-TR" sz="1200" dirty="0">
                <a:hlinkClick r:id="rId2"/>
              </a:rPr>
              <a:t> </a:t>
            </a:r>
            <a:r>
              <a:rPr lang="tr-TR" sz="1200" dirty="0"/>
              <a:t>ve </a:t>
            </a:r>
            <a:r>
              <a:rPr lang="tr-TR" sz="1200" u="sng" dirty="0">
                <a:hlinkClick r:id="rId2"/>
              </a:rPr>
              <a:t>TEZ DANIŞMANLIĞI V-VI-VII-VIII</a:t>
            </a:r>
            <a:r>
              <a:rPr lang="tr-TR" sz="1200" dirty="0">
                <a:hlinkClick r:id="rId2"/>
              </a:rPr>
              <a:t> </a:t>
            </a:r>
            <a:r>
              <a:rPr lang="tr-TR" sz="1200" dirty="0"/>
              <a:t>derslerini almalısınız. </a:t>
            </a:r>
          </a:p>
          <a:p>
            <a:pPr marL="92075" indent="-92075">
              <a:buFont typeface="Arial" panose="020B0604020202020204" pitchFamily="34" charset="0"/>
              <a:buChar char="•"/>
            </a:pPr>
            <a:r>
              <a:rPr lang="tr-TR" sz="1200" dirty="0"/>
              <a:t>Güz yarıyılında Kasım-Aralık ayları arasında ve Bahar yarıyılında Mayıs-Haziran ayları arasında her yarıyıl TİK üyelerinin belirleyeceği bir tarihte TİK toplanır. Bu sınavlarda teziniz kapsamında yürüttüğünüz çalışmaların özetini ve bir sonraki dönemde yapılacak çalışma planını sunmalısınız. Her dönem yazılı raporun </a:t>
            </a:r>
            <a:r>
              <a:rPr lang="tr-TR" sz="1200" b="0" i="0" dirty="0">
                <a:solidFill>
                  <a:srgbClr val="222222"/>
                </a:solidFill>
                <a:effectLst/>
                <a:latin typeface="Calibri" panose="020F0502020204030204" pitchFamily="34" charset="0"/>
              </a:rPr>
              <a:t>basılı ve/veya dijital nüshasını</a:t>
            </a:r>
            <a:r>
              <a:rPr lang="tr-TR" sz="1200" dirty="0"/>
              <a:t> toplantı tarihinden en az 15 (on beş) gün önce komite üyelerine iletiniz. Sınav sonucunda tez çalışmanız, komite tarafından başarılı veya başarısız olarak belirlenir. </a:t>
            </a:r>
          </a:p>
          <a:p>
            <a:pPr marL="92075" indent="-92075">
              <a:buFont typeface="Arial" panose="020B0604020202020204" pitchFamily="34" charset="0"/>
              <a:buChar char="•"/>
            </a:pPr>
            <a:endParaRPr lang="tr-TR" sz="1200" dirty="0"/>
          </a:p>
          <a:p>
            <a:r>
              <a:rPr lang="tr-TR" sz="1200" dirty="0"/>
              <a:t>   Başarı durumunuzu; </a:t>
            </a:r>
          </a:p>
          <a:p>
            <a:pPr marL="266700" indent="-174625">
              <a:buAutoNum type="arabicParenR"/>
            </a:pPr>
            <a:r>
              <a:rPr lang="tr-TR" sz="1200" dirty="0">
                <a:effectLst/>
                <a:latin typeface="Calibri" panose="020F0502020204030204" pitchFamily="34" charset="0"/>
                <a:ea typeface="Times New Roman" panose="02020603050405020304" pitchFamily="18" charset="0"/>
                <a:cs typeface="Times New Roman" panose="02020603050405020304" pitchFamily="18" charset="0"/>
              </a:rPr>
              <a:t>Tez izleme komitesine sunulan raporun basılı bir nüshasını,</a:t>
            </a:r>
          </a:p>
          <a:p>
            <a:pPr marL="266700" indent="-174625">
              <a:buAutoNum type="arabicParenR"/>
            </a:pPr>
            <a:r>
              <a:rPr lang="tr-TR" sz="1200" dirty="0">
                <a:hlinkClick r:id="rId3"/>
              </a:rPr>
              <a:t>Doktora Tez İzleme Komitesi Raporu</a:t>
            </a:r>
            <a:r>
              <a:rPr lang="tr-TR" sz="1200" dirty="0"/>
              <a:t> formunu TİK üyelerine imzalattıktan sonra </a:t>
            </a:r>
            <a:r>
              <a:rPr lang="tr-TR" sz="1200" dirty="0">
                <a:effectLst/>
                <a:latin typeface="Calibri" panose="020F0502020204030204" pitchFamily="34" charset="0"/>
                <a:ea typeface="Times New Roman" panose="02020603050405020304" pitchFamily="18" charset="0"/>
                <a:cs typeface="Times New Roman" panose="02020603050405020304" pitchFamily="18" charset="0"/>
              </a:rPr>
              <a:t>Anabilim Dalı Başkanlığı onayıyla 3 (üç) gün içerisinde SBE Yönetim Kuruluna teslim ediniz.</a:t>
            </a:r>
          </a:p>
          <a:p>
            <a:pPr marL="266700" indent="-174625">
              <a:buAutoNum type="arabicParenR"/>
            </a:pP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92075"/>
            <a:r>
              <a:rPr lang="tr-TR" sz="1200" dirty="0">
                <a:solidFill>
                  <a:srgbClr val="FF0000"/>
                </a:solidFill>
              </a:rPr>
              <a:t>Mezuniyetiniz için en az 3 (üç) kez TİK başarılı şekilde tamamlanmalıdır. TİK üyeleri tarafından üst üste 2 (iki) kez veya aralıklı olarak 3 (üç) kez başarısız bulunan öğrencinin SBE ile ilişiği kesilir. </a:t>
            </a:r>
          </a:p>
        </p:txBody>
      </p:sp>
      <p:cxnSp>
        <p:nvCxnSpPr>
          <p:cNvPr id="33" name="Düz Ok Bağlayıcısı 32">
            <a:extLst>
              <a:ext uri="{FF2B5EF4-FFF2-40B4-BE49-F238E27FC236}">
                <a16:creationId xmlns:a16="http://schemas.microsoft.com/office/drawing/2014/main" id="{C40C5028-8EB3-4729-80D9-AC281AA582B4}"/>
              </a:ext>
            </a:extLst>
          </p:cNvPr>
          <p:cNvCxnSpPr>
            <a:cxnSpLocks/>
          </p:cNvCxnSpPr>
          <p:nvPr/>
        </p:nvCxnSpPr>
        <p:spPr>
          <a:xfrm>
            <a:off x="2963920" y="4143375"/>
            <a:ext cx="0" cy="227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Akış Çizelgesi: Karar 8">
            <a:extLst>
              <a:ext uri="{FF2B5EF4-FFF2-40B4-BE49-F238E27FC236}">
                <a16:creationId xmlns:a16="http://schemas.microsoft.com/office/drawing/2014/main" id="{96B830EC-E8B2-4382-A780-5B2AD77255F6}"/>
              </a:ext>
            </a:extLst>
          </p:cNvPr>
          <p:cNvSpPr/>
          <p:nvPr/>
        </p:nvSpPr>
        <p:spPr>
          <a:xfrm>
            <a:off x="1124192" y="4460654"/>
            <a:ext cx="3672501" cy="12712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VIII. yarıyılın sonunda </a:t>
            </a:r>
            <a:r>
              <a:rPr lang="tr-TR" sz="1200" dirty="0">
                <a:solidFill>
                  <a:srgbClr val="FF0000"/>
                </a:solidFill>
                <a:highlight>
                  <a:srgbClr val="FFFF00"/>
                </a:highlight>
                <a:hlinkClick r:id="rId4"/>
              </a:rPr>
              <a:t>YAYIN ŞARTINIZI </a:t>
            </a:r>
            <a:r>
              <a:rPr lang="tr-TR" sz="1200" dirty="0"/>
              <a:t>yerine getirdiniz ve tezinizi teslim aşamasına geldiniz mi?</a:t>
            </a:r>
          </a:p>
        </p:txBody>
      </p:sp>
      <p:sp>
        <p:nvSpPr>
          <p:cNvPr id="28" name="Metin kutusu 27">
            <a:extLst>
              <a:ext uri="{FF2B5EF4-FFF2-40B4-BE49-F238E27FC236}">
                <a16:creationId xmlns:a16="http://schemas.microsoft.com/office/drawing/2014/main" id="{4C694088-BC71-4FAC-8425-51F78F97C93A}"/>
              </a:ext>
            </a:extLst>
          </p:cNvPr>
          <p:cNvSpPr txBox="1"/>
          <p:nvPr/>
        </p:nvSpPr>
        <p:spPr>
          <a:xfrm>
            <a:off x="4399374" y="5871321"/>
            <a:ext cx="570064" cy="276999"/>
          </a:xfrm>
          <a:prstGeom prst="rect">
            <a:avLst/>
          </a:prstGeom>
          <a:noFill/>
          <a:ln>
            <a:solidFill>
              <a:schemeClr val="accent1"/>
            </a:solidFill>
          </a:ln>
        </p:spPr>
        <p:txBody>
          <a:bodyPr wrap="square" rtlCol="0">
            <a:spAutoFit/>
          </a:bodyPr>
          <a:lstStyle/>
          <a:p>
            <a:pPr algn="ctr"/>
            <a:r>
              <a:rPr lang="tr-TR" sz="1200" dirty="0"/>
              <a:t>Evet</a:t>
            </a:r>
          </a:p>
        </p:txBody>
      </p:sp>
      <p:sp>
        <p:nvSpPr>
          <p:cNvPr id="29" name="Metin kutusu 28">
            <a:extLst>
              <a:ext uri="{FF2B5EF4-FFF2-40B4-BE49-F238E27FC236}">
                <a16:creationId xmlns:a16="http://schemas.microsoft.com/office/drawing/2014/main" id="{D6FF1D8B-7178-4E1B-8605-061916ADEBEE}"/>
              </a:ext>
            </a:extLst>
          </p:cNvPr>
          <p:cNvSpPr txBox="1"/>
          <p:nvPr/>
        </p:nvSpPr>
        <p:spPr>
          <a:xfrm>
            <a:off x="862117" y="5877236"/>
            <a:ext cx="570064" cy="276999"/>
          </a:xfrm>
          <a:prstGeom prst="rect">
            <a:avLst/>
          </a:prstGeom>
          <a:noFill/>
          <a:ln>
            <a:solidFill>
              <a:schemeClr val="accent1"/>
            </a:solidFill>
          </a:ln>
        </p:spPr>
        <p:txBody>
          <a:bodyPr wrap="square" rtlCol="0">
            <a:spAutoFit/>
          </a:bodyPr>
          <a:lstStyle/>
          <a:p>
            <a:pPr algn="ctr"/>
            <a:r>
              <a:rPr lang="tr-TR" sz="1200" dirty="0"/>
              <a:t>Hayır</a:t>
            </a:r>
          </a:p>
        </p:txBody>
      </p:sp>
      <p:cxnSp>
        <p:nvCxnSpPr>
          <p:cNvPr id="30" name="Düz Ok Bağlayıcısı 29">
            <a:extLst>
              <a:ext uri="{FF2B5EF4-FFF2-40B4-BE49-F238E27FC236}">
                <a16:creationId xmlns:a16="http://schemas.microsoft.com/office/drawing/2014/main" id="{08A820E4-2032-4E81-9233-5EB81EFC01F4}"/>
              </a:ext>
            </a:extLst>
          </p:cNvPr>
          <p:cNvCxnSpPr>
            <a:cxnSpLocks/>
          </p:cNvCxnSpPr>
          <p:nvPr/>
        </p:nvCxnSpPr>
        <p:spPr>
          <a:xfrm flipH="1">
            <a:off x="1123134" y="5454920"/>
            <a:ext cx="609220" cy="276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Düz Ok Bağlayıcısı 33">
            <a:extLst>
              <a:ext uri="{FF2B5EF4-FFF2-40B4-BE49-F238E27FC236}">
                <a16:creationId xmlns:a16="http://schemas.microsoft.com/office/drawing/2014/main" id="{B5144E50-1647-4FC0-ADD4-7E13F1A03014}"/>
              </a:ext>
            </a:extLst>
          </p:cNvPr>
          <p:cNvCxnSpPr>
            <a:cxnSpLocks/>
          </p:cNvCxnSpPr>
          <p:nvPr/>
        </p:nvCxnSpPr>
        <p:spPr>
          <a:xfrm>
            <a:off x="4039960" y="5495902"/>
            <a:ext cx="509457" cy="236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Metin kutusu 44">
            <a:extLst>
              <a:ext uri="{FF2B5EF4-FFF2-40B4-BE49-F238E27FC236}">
                <a16:creationId xmlns:a16="http://schemas.microsoft.com/office/drawing/2014/main" id="{1703D00D-9151-41BC-B456-AEF81E0C7278}"/>
              </a:ext>
            </a:extLst>
          </p:cNvPr>
          <p:cNvSpPr txBox="1"/>
          <p:nvPr/>
        </p:nvSpPr>
        <p:spPr>
          <a:xfrm>
            <a:off x="108350" y="6259663"/>
            <a:ext cx="2383948" cy="338554"/>
          </a:xfrm>
          <a:prstGeom prst="rect">
            <a:avLst/>
          </a:prstGeom>
          <a:noFill/>
        </p:spPr>
        <p:txBody>
          <a:bodyPr wrap="square">
            <a:spAutoFit/>
          </a:bodyPr>
          <a:lstStyle/>
          <a:p>
            <a:pPr algn="ctr"/>
            <a:r>
              <a:rPr lang="tr-TR" sz="800" dirty="0">
                <a:solidFill>
                  <a:srgbClr val="FF0000"/>
                </a:solidFill>
              </a:rPr>
              <a:t>Doktora programını (ders + tez aşaması) en fazla 12 (on iki) yarıyılda tamamlamalısınız!</a:t>
            </a:r>
          </a:p>
        </p:txBody>
      </p:sp>
      <p:sp>
        <p:nvSpPr>
          <p:cNvPr id="48" name="Metin kutusu 47">
            <a:extLst>
              <a:ext uri="{FF2B5EF4-FFF2-40B4-BE49-F238E27FC236}">
                <a16:creationId xmlns:a16="http://schemas.microsoft.com/office/drawing/2014/main" id="{11E0DB31-26ED-406D-89D7-32C1CD199A85}"/>
              </a:ext>
            </a:extLst>
          </p:cNvPr>
          <p:cNvSpPr txBox="1"/>
          <p:nvPr/>
        </p:nvSpPr>
        <p:spPr>
          <a:xfrm>
            <a:off x="6654541" y="111659"/>
            <a:ext cx="5292507" cy="4524315"/>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Tezinizi danışmanınıza teslim edin.</a:t>
            </a:r>
          </a:p>
          <a:p>
            <a:r>
              <a:rPr lang="tr-TR" sz="1200" dirty="0"/>
              <a:t>Danışmanınız; </a:t>
            </a:r>
          </a:p>
          <a:p>
            <a:pPr marL="228600" indent="-228600">
              <a:buAutoNum type="arabicParenR"/>
            </a:pPr>
            <a:r>
              <a:rPr lang="tr-TR" sz="1200" dirty="0"/>
              <a:t>Tezinizi intihal programından geçirir.</a:t>
            </a:r>
          </a:p>
          <a:p>
            <a:pPr marL="228600" indent="-228600">
              <a:buAutoNum type="arabicParenR"/>
            </a:pPr>
            <a:r>
              <a:rPr lang="tr-TR" sz="1200" dirty="0"/>
              <a:t>Tezinizin yazım kurallarına uygunluğunu denetler. </a:t>
            </a:r>
          </a:p>
          <a:p>
            <a:pPr algn="just"/>
            <a:endParaRPr lang="tr-TR" sz="1200" dirty="0"/>
          </a:p>
          <a:p>
            <a:pPr algn="just"/>
            <a:r>
              <a:rPr lang="tr-TR" sz="1200" dirty="0"/>
              <a:t>Teziniz bu kontrollerden başarıyla geçerse ve TİK üyeleri uygun görürse;</a:t>
            </a:r>
          </a:p>
          <a:p>
            <a:pPr marL="228600" indent="-228600" algn="just">
              <a:buAutoNum type="arabicParenR"/>
            </a:pPr>
            <a:r>
              <a:rPr lang="tr-TR" sz="1200" dirty="0"/>
              <a:t>Danışmanınızla birlikte üçü TİK üyeleriniz ve en az ikisi kendi yükseköğretim kurumunuz dışından olmak üzere 5 (beş) öğretim üyesinden oluşan asıl tez jürisi oluşturun. Asıl jüriye ek olarak biri kendi enstitü anabilim dalınızdan diğerleri kendi yükseköğretim kurumu dışından olmak üzere üç kişilik yedek jüri üyesi belirleyin.</a:t>
            </a:r>
          </a:p>
          <a:p>
            <a:pPr marL="228600" indent="-228600" algn="just">
              <a:buAutoNum type="arabicParenR"/>
            </a:pPr>
            <a:r>
              <a:rPr lang="tr-TR" sz="1200" dirty="0"/>
              <a:t>Tüm jüri üyelerine uyan bir tez savunma tarihi belirleyin. </a:t>
            </a:r>
          </a:p>
          <a:p>
            <a:pPr algn="just"/>
            <a:endParaRPr lang="tr-TR" sz="1200" dirty="0"/>
          </a:p>
          <a:p>
            <a:pPr algn="just"/>
            <a:r>
              <a:rPr lang="tr-TR" sz="1200" dirty="0"/>
              <a:t>Ardından sınav tarihinden </a:t>
            </a:r>
            <a:r>
              <a:rPr lang="tr-TR" sz="1200" u="sng" dirty="0"/>
              <a:t>en az</a:t>
            </a:r>
            <a:r>
              <a:rPr lang="tr-TR" sz="1200" dirty="0"/>
              <a:t> 1 (bir) ay önce aşağıda yer alan belgeleri danışmanınıza imzalatarak Anabilim Dalı Başkanlığı üzerinden SBE Yönetim Kurulu’na sunun:</a:t>
            </a:r>
          </a:p>
          <a:p>
            <a:pPr algn="just"/>
            <a:endParaRPr lang="tr-TR" sz="1200" dirty="0"/>
          </a:p>
          <a:p>
            <a:pPr marL="228600" indent="-228600">
              <a:buAutoNum type="arabicParenR"/>
            </a:pPr>
            <a:r>
              <a:rPr lang="tr-TR" sz="1200" dirty="0"/>
              <a:t>Tezinizin basılı 1 (bir) nüshası </a:t>
            </a:r>
          </a:p>
          <a:p>
            <a:pPr marL="228600" indent="-228600">
              <a:buAutoNum type="arabicParenR"/>
            </a:pPr>
            <a:r>
              <a:rPr lang="tr-TR" sz="1200" dirty="0">
                <a:hlinkClick r:id="rId3"/>
              </a:rPr>
              <a:t>Lisansüstü Tez Savunma Sınavı Jüri Öneri Formu</a:t>
            </a:r>
            <a:endParaRPr lang="tr-TR" sz="1200" dirty="0"/>
          </a:p>
          <a:p>
            <a:pPr marL="228600" indent="-228600">
              <a:buAutoNum type="arabicParenR"/>
            </a:pPr>
            <a:r>
              <a:rPr lang="tr-TR" sz="1200" dirty="0"/>
              <a:t>Tez İntihal Raporu ve </a:t>
            </a:r>
            <a:r>
              <a:rPr lang="tr-TR" sz="1200" dirty="0" err="1"/>
              <a:t>Turnitin</a:t>
            </a:r>
            <a:r>
              <a:rPr lang="tr-TR" sz="1200" dirty="0"/>
              <a:t> çıktısı</a:t>
            </a:r>
          </a:p>
          <a:p>
            <a:pPr marL="228600" indent="-228600">
              <a:buAutoNum type="arabicParenR"/>
            </a:pPr>
            <a:r>
              <a:rPr lang="tr-TR" sz="1200" dirty="0">
                <a:hlinkClick r:id="rId5"/>
              </a:rPr>
              <a:t>Lisansüstü Öğrenci Mezuniyet Şartı Beyan Formu</a:t>
            </a:r>
            <a:endParaRPr lang="tr-TR" sz="1200" dirty="0"/>
          </a:p>
          <a:p>
            <a:pPr marL="228600" indent="-228600">
              <a:buAutoNum type="arabicParenR"/>
            </a:pPr>
            <a:r>
              <a:rPr lang="tr-TR" sz="1200" dirty="0"/>
              <a:t>Yayın şartı belgeleriniz (</a:t>
            </a:r>
            <a:r>
              <a:rPr lang="tr-TR" sz="1200" dirty="0" err="1"/>
              <a:t>örn</a:t>
            </a:r>
            <a:r>
              <a:rPr lang="tr-TR" sz="1200" dirty="0"/>
              <a:t>. makalenin basılı bir nüshası…vs.) </a:t>
            </a:r>
          </a:p>
          <a:p>
            <a:pPr marL="228600" indent="-228600">
              <a:buAutoNum type="arabicParenR"/>
            </a:pPr>
            <a:r>
              <a:rPr lang="tr-TR" sz="1200" dirty="0">
                <a:hlinkClick r:id="rId3"/>
              </a:rPr>
              <a:t>Tez Çalışmasının Yazım Kurallarına Uygunluğu Formu</a:t>
            </a:r>
            <a:endParaRPr lang="tr-TR" sz="1200" dirty="0"/>
          </a:p>
          <a:p>
            <a:pPr marL="228600" indent="-228600">
              <a:buAutoNum type="arabicParenR"/>
            </a:pPr>
            <a:endParaRPr lang="tr-TR" sz="1200" dirty="0"/>
          </a:p>
        </p:txBody>
      </p:sp>
      <p:cxnSp>
        <p:nvCxnSpPr>
          <p:cNvPr id="50" name="Bağlayıcı: Dirsek 49">
            <a:extLst>
              <a:ext uri="{FF2B5EF4-FFF2-40B4-BE49-F238E27FC236}">
                <a16:creationId xmlns:a16="http://schemas.microsoft.com/office/drawing/2014/main" id="{D3CFB3BA-4AFF-4098-B9AA-C8F8D53FFC87}"/>
              </a:ext>
            </a:extLst>
          </p:cNvPr>
          <p:cNvCxnSpPr>
            <a:cxnSpLocks/>
            <a:stCxn id="29" idx="1"/>
            <a:endCxn id="56" idx="1"/>
          </p:cNvCxnSpPr>
          <p:nvPr/>
        </p:nvCxnSpPr>
        <p:spPr>
          <a:xfrm rot="10800000">
            <a:off x="338705" y="2082598"/>
            <a:ext cx="523412" cy="3933139"/>
          </a:xfrm>
          <a:prstGeom prst="bentConnector3">
            <a:avLst>
              <a:gd name="adj1" fmla="val 143675"/>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Metin kutusu 51">
            <a:extLst>
              <a:ext uri="{FF2B5EF4-FFF2-40B4-BE49-F238E27FC236}">
                <a16:creationId xmlns:a16="http://schemas.microsoft.com/office/drawing/2014/main" id="{D0DA8778-FF0C-40CF-9372-F0AFC7A63AB9}"/>
              </a:ext>
            </a:extLst>
          </p:cNvPr>
          <p:cNvSpPr txBox="1"/>
          <p:nvPr/>
        </p:nvSpPr>
        <p:spPr>
          <a:xfrm>
            <a:off x="6654541" y="5043945"/>
            <a:ext cx="5198755" cy="1384995"/>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Teziniz SBE Yönetim Kurulu tarafından onaylanırsa; </a:t>
            </a:r>
          </a:p>
          <a:p>
            <a:endParaRPr lang="tr-TR" sz="1200" dirty="0"/>
          </a:p>
          <a:p>
            <a:pPr marL="228600" indent="-228600">
              <a:buAutoNum type="arabicParenR"/>
            </a:pPr>
            <a:r>
              <a:rPr lang="tr-TR" sz="1200" dirty="0"/>
              <a:t>Tezinizin basılı ve/veya dijital nüshasını asıl ve yedek jüri üyelerine iletin.</a:t>
            </a:r>
          </a:p>
          <a:p>
            <a:pPr marL="228600" indent="-228600">
              <a:buAutoNum type="arabicParenR"/>
            </a:pPr>
            <a:r>
              <a:rPr lang="tr-TR" sz="1200" dirty="0"/>
              <a:t>En çok 30 (otuz) gün içinde tez savunmasına girin.</a:t>
            </a:r>
          </a:p>
          <a:p>
            <a:pPr marL="228600" indent="-228600">
              <a:buAutoNum type="arabicParenR"/>
            </a:pPr>
            <a:r>
              <a:rPr lang="tr-TR" sz="1200" dirty="0"/>
              <a:t>Tez savunma sınavında sunmak üzere en fazla 20 (yirmi) dakika sürecek kısa bir sunum hazırlayın.</a:t>
            </a:r>
          </a:p>
          <a:p>
            <a:pPr marL="228600" indent="-228600">
              <a:buAutoNum type="arabicParenR"/>
            </a:pPr>
            <a:endParaRPr lang="tr-TR" sz="1200" dirty="0"/>
          </a:p>
        </p:txBody>
      </p:sp>
      <p:sp>
        <p:nvSpPr>
          <p:cNvPr id="53" name="Metin kutusu 52">
            <a:extLst>
              <a:ext uri="{FF2B5EF4-FFF2-40B4-BE49-F238E27FC236}">
                <a16:creationId xmlns:a16="http://schemas.microsoft.com/office/drawing/2014/main" id="{877C1514-4A22-4D24-B07B-300DB1CF9DF4}"/>
              </a:ext>
            </a:extLst>
          </p:cNvPr>
          <p:cNvSpPr txBox="1"/>
          <p:nvPr/>
        </p:nvSpPr>
        <p:spPr>
          <a:xfrm>
            <a:off x="67980" y="2438400"/>
            <a:ext cx="353943" cy="3518734"/>
          </a:xfrm>
          <a:prstGeom prst="rect">
            <a:avLst/>
          </a:prstGeom>
          <a:noFill/>
          <a:ln>
            <a:noFill/>
          </a:ln>
        </p:spPr>
        <p:txBody>
          <a:bodyPr vert="vert" wrap="square" rtlCol="0">
            <a:spAutoFit/>
          </a:bodyPr>
          <a:lstStyle/>
          <a:p>
            <a:pPr algn="ctr"/>
            <a:r>
              <a:rPr lang="tr-TR" sz="1100" dirty="0"/>
              <a:t>IX., X., XI. ve XII. Yarıyıl süresince öğrenciliğiniz devam eder.</a:t>
            </a:r>
          </a:p>
        </p:txBody>
      </p:sp>
      <p:cxnSp>
        <p:nvCxnSpPr>
          <p:cNvPr id="54" name="Bağlayıcı: Dirsek 53">
            <a:extLst>
              <a:ext uri="{FF2B5EF4-FFF2-40B4-BE49-F238E27FC236}">
                <a16:creationId xmlns:a16="http://schemas.microsoft.com/office/drawing/2014/main" id="{22F0AC70-3297-4C6F-AC42-778B070DA018}"/>
              </a:ext>
            </a:extLst>
          </p:cNvPr>
          <p:cNvCxnSpPr>
            <a:cxnSpLocks/>
            <a:stCxn id="28" idx="3"/>
            <a:endCxn id="48" idx="1"/>
          </p:cNvCxnSpPr>
          <p:nvPr/>
        </p:nvCxnSpPr>
        <p:spPr>
          <a:xfrm flipV="1">
            <a:off x="4969438" y="2373817"/>
            <a:ext cx="1685103" cy="363600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Düz Ok Bağlayıcısı 70">
            <a:extLst>
              <a:ext uri="{FF2B5EF4-FFF2-40B4-BE49-F238E27FC236}">
                <a16:creationId xmlns:a16="http://schemas.microsoft.com/office/drawing/2014/main" id="{08A00D38-834C-4A3D-8521-B0BE294B359F}"/>
              </a:ext>
            </a:extLst>
          </p:cNvPr>
          <p:cNvCxnSpPr>
            <a:cxnSpLocks/>
          </p:cNvCxnSpPr>
          <p:nvPr/>
        </p:nvCxnSpPr>
        <p:spPr>
          <a:xfrm>
            <a:off x="9253918" y="4729348"/>
            <a:ext cx="0" cy="227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099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Düz Ok Bağlayıcısı 23"/>
          <p:cNvCxnSpPr/>
          <p:nvPr/>
        </p:nvCxnSpPr>
        <p:spPr>
          <a:xfrm>
            <a:off x="6336265" y="2096254"/>
            <a:ext cx="0" cy="305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1" name="Grup 40"/>
          <p:cNvGrpSpPr/>
          <p:nvPr/>
        </p:nvGrpSpPr>
        <p:grpSpPr>
          <a:xfrm>
            <a:off x="474406" y="311964"/>
            <a:ext cx="10665847" cy="4631097"/>
            <a:chOff x="579639" y="688167"/>
            <a:chExt cx="9509103" cy="4285130"/>
          </a:xfrm>
        </p:grpSpPr>
        <p:sp>
          <p:nvSpPr>
            <p:cNvPr id="2" name="Dikdörtgen 1"/>
            <p:cNvSpPr/>
            <p:nvPr/>
          </p:nvSpPr>
          <p:spPr>
            <a:xfrm>
              <a:off x="5254254" y="688167"/>
              <a:ext cx="980995" cy="276999"/>
            </a:xfrm>
            <a:prstGeom prst="rect">
              <a:avLst/>
            </a:prstGeom>
            <a:solidFill>
              <a:schemeClr val="accent1">
                <a:lumMod val="40000"/>
                <a:lumOff val="60000"/>
              </a:schemeClr>
            </a:solidFill>
            <a:ln>
              <a:solidFill>
                <a:schemeClr val="accent1"/>
              </a:solidFill>
            </a:ln>
          </p:spPr>
          <p:txBody>
            <a:bodyPr wrap="none">
              <a:spAutoFit/>
            </a:bodyPr>
            <a:lstStyle/>
            <a:p>
              <a:pPr algn="ctr"/>
              <a:r>
                <a:rPr lang="tr-TR" sz="1200" b="1" dirty="0"/>
                <a:t>Tez savunması</a:t>
              </a:r>
            </a:p>
          </p:txBody>
        </p:sp>
        <p:sp>
          <p:nvSpPr>
            <p:cNvPr id="6" name="Akış Çizelgesi: Karar 5"/>
            <p:cNvSpPr/>
            <p:nvPr/>
          </p:nvSpPr>
          <p:spPr>
            <a:xfrm>
              <a:off x="1448519" y="1508984"/>
              <a:ext cx="2202288" cy="76915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Teziniz kabul edilirse</a:t>
              </a:r>
            </a:p>
          </p:txBody>
        </p:sp>
        <p:sp>
          <p:nvSpPr>
            <p:cNvPr id="7" name="Akış Çizelgesi: Karar 6"/>
            <p:cNvSpPr/>
            <p:nvPr/>
          </p:nvSpPr>
          <p:spPr>
            <a:xfrm>
              <a:off x="4704617" y="1445884"/>
              <a:ext cx="2202288" cy="76915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Tezinize düzeltme verilirse</a:t>
              </a:r>
            </a:p>
          </p:txBody>
        </p:sp>
        <p:sp>
          <p:nvSpPr>
            <p:cNvPr id="8" name="Akış Çizelgesi: Karar 7"/>
            <p:cNvSpPr/>
            <p:nvPr/>
          </p:nvSpPr>
          <p:spPr>
            <a:xfrm>
              <a:off x="7845805" y="1453501"/>
              <a:ext cx="2202288" cy="76915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Teziniz reddedilirse</a:t>
              </a:r>
            </a:p>
          </p:txBody>
        </p:sp>
        <p:sp>
          <p:nvSpPr>
            <p:cNvPr id="9" name="Metin kutusu 8"/>
            <p:cNvSpPr txBox="1"/>
            <p:nvPr/>
          </p:nvSpPr>
          <p:spPr>
            <a:xfrm>
              <a:off x="579639" y="2577976"/>
              <a:ext cx="3734050" cy="1395442"/>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Tüm jüri üyelerine imzalatılacak ve tez savunma sınavı tarihinden sonra 15 (on beş) gün içinde enstitüye iletilmesi gereken  belgeler:</a:t>
              </a:r>
            </a:p>
            <a:p>
              <a:pPr marL="228600" indent="-228600">
                <a:buAutoNum type="arabicParenR"/>
              </a:pPr>
              <a:r>
                <a:rPr lang="tr-TR" sz="1100" dirty="0"/>
                <a:t>Tez onay sayfası</a:t>
              </a:r>
            </a:p>
            <a:p>
              <a:pPr marL="228600" indent="-228600">
                <a:buAutoNum type="arabicParenR"/>
              </a:pPr>
              <a:r>
                <a:rPr lang="tr-TR" sz="1100" dirty="0">
                  <a:hlinkClick r:id="rId3"/>
                </a:rPr>
                <a:t>Lisansüstü Tez Jürisi Kişisel Değerlendirme Raporu</a:t>
              </a:r>
              <a:endParaRPr lang="tr-TR" sz="1100" dirty="0"/>
            </a:p>
            <a:p>
              <a:pPr marL="228600" indent="-228600">
                <a:buAutoNum type="arabicParenR"/>
              </a:pPr>
              <a:endParaRPr lang="tr-TR" sz="1100" dirty="0"/>
            </a:p>
            <a:p>
              <a:r>
                <a:rPr lang="tr-TR" sz="1200" dirty="0"/>
                <a:t>Ek olarak yalnızca Danışmanınıza imzalatılacak belge:</a:t>
              </a:r>
            </a:p>
            <a:p>
              <a:r>
                <a:rPr lang="tr-TR" sz="1100" dirty="0"/>
                <a:t>1)   </a:t>
              </a:r>
              <a:r>
                <a:rPr lang="tr-TR" sz="1100" dirty="0">
                  <a:hlinkClick r:id="rId3"/>
                </a:rPr>
                <a:t>Lisansüstü Tez Savunma Sınavı Ortak Raporu</a:t>
              </a:r>
              <a:endParaRPr lang="tr-TR" sz="1100" dirty="0"/>
            </a:p>
          </p:txBody>
        </p:sp>
        <p:sp>
          <p:nvSpPr>
            <p:cNvPr id="17" name="Metin kutusu 16"/>
            <p:cNvSpPr txBox="1"/>
            <p:nvPr/>
          </p:nvSpPr>
          <p:spPr>
            <a:xfrm>
              <a:off x="4802053" y="2720219"/>
              <a:ext cx="2054181" cy="427176"/>
            </a:xfrm>
            <a:prstGeom prst="rect">
              <a:avLst/>
            </a:prstGeom>
            <a:solidFill>
              <a:schemeClr val="accent1">
                <a:lumMod val="40000"/>
                <a:lumOff val="60000"/>
              </a:schemeClr>
            </a:solidFill>
            <a:ln>
              <a:solidFill>
                <a:schemeClr val="accent1"/>
              </a:solidFill>
            </a:ln>
          </p:spPr>
          <p:txBody>
            <a:bodyPr wrap="square" rtlCol="0">
              <a:spAutoFit/>
            </a:bodyPr>
            <a:lstStyle/>
            <a:p>
              <a:pPr algn="ctr"/>
              <a:r>
                <a:rPr lang="tr-TR" sz="1200" dirty="0"/>
                <a:t>En geç 6 (altı) ay içerisinde yeniden tez savunmasına girin.</a:t>
              </a:r>
            </a:p>
          </p:txBody>
        </p:sp>
        <p:sp>
          <p:nvSpPr>
            <p:cNvPr id="19" name="Akış Çizelgesi: Karar 18"/>
            <p:cNvSpPr/>
            <p:nvPr/>
          </p:nvSpPr>
          <p:spPr>
            <a:xfrm>
              <a:off x="4699750" y="4099693"/>
              <a:ext cx="2258788" cy="8736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Teziniz kabul edilirse</a:t>
              </a:r>
            </a:p>
          </p:txBody>
        </p:sp>
        <p:sp>
          <p:nvSpPr>
            <p:cNvPr id="20" name="Akış Çizelgesi: Karar 19"/>
            <p:cNvSpPr/>
            <p:nvPr/>
          </p:nvSpPr>
          <p:spPr>
            <a:xfrm>
              <a:off x="7805156" y="3141728"/>
              <a:ext cx="2283586" cy="89860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t/>
              </a:r>
              <a:br>
                <a:rPr lang="tr-TR" sz="1200" dirty="0" smtClean="0"/>
              </a:br>
              <a:r>
                <a:rPr lang="tr-TR" sz="1200" dirty="0" smtClean="0"/>
                <a:t>Program </a:t>
              </a:r>
              <a:r>
                <a:rPr lang="tr-TR" sz="1200" dirty="0"/>
                <a:t>ile ilişiğiniz kesilir.</a:t>
              </a:r>
            </a:p>
          </p:txBody>
        </p:sp>
        <p:cxnSp>
          <p:nvCxnSpPr>
            <p:cNvPr id="23" name="Düz Ok Bağlayıcısı 22"/>
            <p:cNvCxnSpPr>
              <a:cxnSpLocks/>
            </p:cNvCxnSpPr>
            <p:nvPr/>
          </p:nvCxnSpPr>
          <p:spPr>
            <a:xfrm>
              <a:off x="2534431" y="2339161"/>
              <a:ext cx="0" cy="177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Düz Ok Bağlayıcısı 24"/>
            <p:cNvCxnSpPr>
              <a:cxnSpLocks/>
            </p:cNvCxnSpPr>
            <p:nvPr/>
          </p:nvCxnSpPr>
          <p:spPr>
            <a:xfrm>
              <a:off x="5831245" y="3729473"/>
              <a:ext cx="0" cy="305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Düz Ok Bağlayıcısı 25"/>
            <p:cNvCxnSpPr>
              <a:cxnSpLocks/>
            </p:cNvCxnSpPr>
            <p:nvPr/>
          </p:nvCxnSpPr>
          <p:spPr>
            <a:xfrm>
              <a:off x="2534431" y="4034706"/>
              <a:ext cx="0" cy="1430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Düz Ok Bağlayıcısı 26"/>
            <p:cNvCxnSpPr>
              <a:cxnSpLocks/>
            </p:cNvCxnSpPr>
            <p:nvPr/>
          </p:nvCxnSpPr>
          <p:spPr>
            <a:xfrm flipV="1">
              <a:off x="7110710" y="2428057"/>
              <a:ext cx="1270514" cy="6102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Düz Ok Bağlayıcısı 31"/>
            <p:cNvCxnSpPr>
              <a:cxnSpLocks/>
            </p:cNvCxnSpPr>
            <p:nvPr/>
          </p:nvCxnSpPr>
          <p:spPr>
            <a:xfrm flipH="1" flipV="1">
              <a:off x="4361805" y="3755058"/>
              <a:ext cx="937428" cy="488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43" name="Düz Ok Bağlayıcısı 42"/>
          <p:cNvCxnSpPr>
            <a:cxnSpLocks/>
          </p:cNvCxnSpPr>
          <p:nvPr/>
        </p:nvCxnSpPr>
        <p:spPr>
          <a:xfrm flipH="1">
            <a:off x="3160941" y="730534"/>
            <a:ext cx="2880951" cy="5348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Düz Ok Bağlayıcısı 46"/>
          <p:cNvCxnSpPr>
            <a:cxnSpLocks/>
          </p:cNvCxnSpPr>
          <p:nvPr/>
        </p:nvCxnSpPr>
        <p:spPr>
          <a:xfrm>
            <a:off x="6566257" y="729193"/>
            <a:ext cx="2819832" cy="4698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Metin kutusu 30">
            <a:extLst>
              <a:ext uri="{FF2B5EF4-FFF2-40B4-BE49-F238E27FC236}">
                <a16:creationId xmlns:a16="http://schemas.microsoft.com/office/drawing/2014/main" id="{A440C797-0CE7-40B9-A941-AF966BC36319}"/>
              </a:ext>
            </a:extLst>
          </p:cNvPr>
          <p:cNvSpPr txBox="1"/>
          <p:nvPr/>
        </p:nvSpPr>
        <p:spPr>
          <a:xfrm>
            <a:off x="474406" y="4145267"/>
            <a:ext cx="4188282" cy="1477328"/>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Sınava giriş tarihinden itibaren 1 (bir) ay içinde;</a:t>
            </a:r>
          </a:p>
          <a:p>
            <a:r>
              <a:rPr lang="tr-TR" sz="1200" dirty="0"/>
              <a:t> </a:t>
            </a:r>
          </a:p>
          <a:p>
            <a:pPr marL="228600" indent="-228600">
              <a:buAutoNum type="arabicParenR"/>
            </a:pPr>
            <a:r>
              <a:rPr lang="tr-TR" sz="1100" dirty="0"/>
              <a:t>1 (bir) adet </a:t>
            </a:r>
            <a:r>
              <a:rPr lang="tr-TR" sz="1100" i="1" dirty="0"/>
              <a:t>ıslak imzalı ciltli</a:t>
            </a:r>
            <a:r>
              <a:rPr lang="tr-TR" sz="1100" dirty="0"/>
              <a:t> tez (tez onay sayfası imzalı, yemin </a:t>
            </a:r>
            <a:r>
              <a:rPr lang="tr-TR" sz="1100"/>
              <a:t>metni, akademik </a:t>
            </a:r>
            <a:r>
              <a:rPr lang="tr-TR" sz="1100" dirty="0"/>
              <a:t>intihal yazılım raporu danışman ve öğrenci imzalı)</a:t>
            </a:r>
          </a:p>
          <a:p>
            <a:pPr marL="228600" indent="-228600">
              <a:buAutoNum type="arabicParenR"/>
            </a:pPr>
            <a:r>
              <a:rPr lang="tr-TR" sz="1100" dirty="0">
                <a:hlinkClick r:id="rId4"/>
              </a:rPr>
              <a:t>Tez Veri Giriş Formu</a:t>
            </a:r>
            <a:endParaRPr lang="tr-TR" sz="1100" dirty="0"/>
          </a:p>
          <a:p>
            <a:pPr marL="228600" indent="-228600">
              <a:buAutoNum type="arabicParenR"/>
            </a:pPr>
            <a:r>
              <a:rPr lang="tr-TR" sz="1100" dirty="0"/>
              <a:t>B.U.Ü. Kütüphane İlişik Kesme Belgesi</a:t>
            </a:r>
          </a:p>
          <a:p>
            <a:pPr marL="228600" indent="-228600">
              <a:buAutoNum type="arabicParenR"/>
            </a:pPr>
            <a:r>
              <a:rPr lang="tr-TR" sz="1100" dirty="0"/>
              <a:t>İçinde PDF formatında tez metni olan 2 (iki) adet CD’yi SBE Öğrenci İşlerine teslim edin.</a:t>
            </a:r>
          </a:p>
        </p:txBody>
      </p:sp>
      <p:sp>
        <p:nvSpPr>
          <p:cNvPr id="33" name="Metin kutusu 32">
            <a:extLst>
              <a:ext uri="{FF2B5EF4-FFF2-40B4-BE49-F238E27FC236}">
                <a16:creationId xmlns:a16="http://schemas.microsoft.com/office/drawing/2014/main" id="{D9760EC7-9D85-4B0D-ACDA-F4FE63071ACE}"/>
              </a:ext>
            </a:extLst>
          </p:cNvPr>
          <p:cNvSpPr txBox="1"/>
          <p:nvPr/>
        </p:nvSpPr>
        <p:spPr>
          <a:xfrm>
            <a:off x="484948" y="5925947"/>
            <a:ext cx="4188282" cy="646331"/>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SBE Yönetim Kurulu’nun onayının ardından 1 (bir) hafta sonra e-devlet uygulaması üzerinden Geçici Mezuniyet Belgenizi ve 1-2 (bir-iki) ay içinde SBE Öğrenci İşlerinden diplomanızı alabilirsiniz.</a:t>
            </a:r>
          </a:p>
        </p:txBody>
      </p:sp>
      <p:cxnSp>
        <p:nvCxnSpPr>
          <p:cNvPr id="35" name="Düz Ok Bağlayıcısı 34"/>
          <p:cNvCxnSpPr>
            <a:cxnSpLocks/>
          </p:cNvCxnSpPr>
          <p:nvPr/>
        </p:nvCxnSpPr>
        <p:spPr>
          <a:xfrm>
            <a:off x="6336265" y="729193"/>
            <a:ext cx="0" cy="268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Düz Ok Bağlayıcısı 49"/>
          <p:cNvCxnSpPr>
            <a:cxnSpLocks/>
          </p:cNvCxnSpPr>
          <p:nvPr/>
        </p:nvCxnSpPr>
        <p:spPr>
          <a:xfrm>
            <a:off x="2579089" y="5681553"/>
            <a:ext cx="0" cy="154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Dikdörtgen 56"/>
          <p:cNvSpPr/>
          <p:nvPr/>
        </p:nvSpPr>
        <p:spPr>
          <a:xfrm>
            <a:off x="5007418" y="3079042"/>
            <a:ext cx="2845054" cy="400110"/>
          </a:xfrm>
          <a:prstGeom prst="rect">
            <a:avLst/>
          </a:prstGeom>
        </p:spPr>
        <p:txBody>
          <a:bodyPr wrap="square">
            <a:spAutoFit/>
          </a:bodyPr>
          <a:lstStyle/>
          <a:p>
            <a:pPr algn="ctr"/>
            <a:r>
              <a:rPr lang="tr-TR" sz="1000" dirty="0"/>
              <a:t>6 (altı) aylık süre sonunda ilk jürinin kurulması için yapılan tüm işlemler tekrarlanmalıdır.</a:t>
            </a:r>
          </a:p>
        </p:txBody>
      </p:sp>
      <p:cxnSp>
        <p:nvCxnSpPr>
          <p:cNvPr id="36" name="Düz Ok Bağlayıcısı 35">
            <a:extLst>
              <a:ext uri="{FF2B5EF4-FFF2-40B4-BE49-F238E27FC236}">
                <a16:creationId xmlns:a16="http://schemas.microsoft.com/office/drawing/2014/main" id="{628CDECB-1651-4609-B504-FF72AFB5E93B}"/>
              </a:ext>
            </a:extLst>
          </p:cNvPr>
          <p:cNvCxnSpPr>
            <a:cxnSpLocks/>
          </p:cNvCxnSpPr>
          <p:nvPr/>
        </p:nvCxnSpPr>
        <p:spPr>
          <a:xfrm>
            <a:off x="9859565" y="2192327"/>
            <a:ext cx="0" cy="5465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Metin kutusu 41">
            <a:extLst>
              <a:ext uri="{FF2B5EF4-FFF2-40B4-BE49-F238E27FC236}">
                <a16:creationId xmlns:a16="http://schemas.microsoft.com/office/drawing/2014/main" id="{34E489C6-8FE6-43B3-AF63-6E45316B9D81}"/>
              </a:ext>
            </a:extLst>
          </p:cNvPr>
          <p:cNvSpPr txBox="1"/>
          <p:nvPr/>
        </p:nvSpPr>
        <p:spPr>
          <a:xfrm>
            <a:off x="6177987" y="5879780"/>
            <a:ext cx="5882833" cy="800219"/>
          </a:xfrm>
          <a:prstGeom prst="rect">
            <a:avLst/>
          </a:prstGeom>
          <a:noFill/>
        </p:spPr>
        <p:txBody>
          <a:bodyPr wrap="square">
            <a:spAutoFit/>
          </a:bodyPr>
          <a:lstStyle/>
          <a:p>
            <a:r>
              <a:rPr lang="tr-TR" dirty="0"/>
              <a:t> * </a:t>
            </a:r>
            <a:r>
              <a:rPr lang="tr-TR" sz="1400" b="1" dirty="0"/>
              <a:t>Bu doktora akış şeması B.U.Ü. SBE Psikoloji AD tarafından 28 Haziran 2020 tarihli 31169 sayılı </a:t>
            </a:r>
            <a:r>
              <a:rPr lang="tr-TR" sz="1400" b="1" dirty="0">
                <a:hlinkClick r:id="rId5"/>
              </a:rPr>
              <a:t>B.U.Ü. Lisansüstü Eğitim ve Öğretim Yönetmeliği</a:t>
            </a:r>
            <a:r>
              <a:rPr lang="tr-TR" sz="1400" b="1" dirty="0"/>
              <a:t>’ne bağlı olarak hazırlanmıştır.</a:t>
            </a:r>
          </a:p>
        </p:txBody>
      </p:sp>
    </p:spTree>
    <p:extLst>
      <p:ext uri="{BB962C8B-B14F-4D97-AF65-F5344CB8AC3E}">
        <p14:creationId xmlns:p14="http://schemas.microsoft.com/office/powerpoint/2010/main" val="1117230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2645</TotalTime>
  <Words>1565</Words>
  <Application>Microsoft Office PowerPoint</Application>
  <PresentationFormat>Geniş ekran</PresentationFormat>
  <Paragraphs>128</Paragraphs>
  <Slides>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vt:i4>
      </vt:variant>
    </vt:vector>
  </HeadingPairs>
  <TitlesOfParts>
    <vt:vector size="10" baseType="lpstr">
      <vt:lpstr>Arial</vt:lpstr>
      <vt:lpstr>Calibri</vt:lpstr>
      <vt:lpstr>Calibri Light</vt:lpstr>
      <vt:lpstr>Microsoft Sans Serif</vt:lpstr>
      <vt:lpstr>Times New Roman</vt:lpstr>
      <vt:lpstr>Office Teması</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MERVE</cp:lastModifiedBy>
  <cp:revision>146</cp:revision>
  <dcterms:created xsi:type="dcterms:W3CDTF">2022-02-17T10:32:21Z</dcterms:created>
  <dcterms:modified xsi:type="dcterms:W3CDTF">2023-05-03T13:19:58Z</dcterms:modified>
</cp:coreProperties>
</file>